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429" r:id="rId5"/>
    <p:sldId id="411" r:id="rId6"/>
    <p:sldId id="430" r:id="rId7"/>
    <p:sldId id="431" r:id="rId8"/>
    <p:sldId id="432" r:id="rId9"/>
    <p:sldId id="433" r:id="rId10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lette Cauchois" initials="CC" lastIdx="15" clrIdx="0">
    <p:extLst>
      <p:ext uri="{19B8F6BF-5375-455C-9EA6-DF929625EA0E}">
        <p15:presenceInfo xmlns:p15="http://schemas.microsoft.com/office/powerpoint/2012/main" userId="S-1-5-21-926118670-3253074592-1613418811-5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2"/>
    <a:srgbClr val="FFFFFF"/>
    <a:srgbClr val="B3314C"/>
    <a:srgbClr val="63B5E6"/>
    <a:srgbClr val="5B9BD5"/>
    <a:srgbClr val="D9D9D9"/>
    <a:srgbClr val="663300"/>
    <a:srgbClr val="212851"/>
    <a:srgbClr val="FBBE17"/>
    <a:srgbClr val="64B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D55DBA1-9292-461F-A712-8BDA3F20B990}" v="84" dt="2023-05-17T15:36:22.2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52" autoAdjust="0"/>
    <p:restoredTop sz="90012" autoAdjust="0"/>
  </p:normalViewPr>
  <p:slideViewPr>
    <p:cSldViewPr snapToGrid="0" showGuides="1">
      <p:cViewPr varScale="1">
        <p:scale>
          <a:sx n="117" d="100"/>
          <a:sy n="117" d="100"/>
        </p:scale>
        <p:origin x="678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B656E-9EB7-483A-AFF6-1E7F969AA8D4}" type="datetimeFigureOut">
              <a:rPr lang="fr-FR" smtClean="0"/>
              <a:t>05/06/2023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802BBB-54AE-4C70-8E7E-32DA3756CDBB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7895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5CDB2D-4652-4A3E-B7F3-AF3B073D4F74}" type="datetimeFigureOut">
              <a:rPr lang="fr-FR" smtClean="0"/>
              <a:t>05/06/2023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D8FC0C-2848-4E5C-B9C7-6ABB5A45049C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0423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4F9848-C93B-4A22-8ED7-0BCF1CA4958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92936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8FC0C-2848-4E5C-B9C7-6ABB5A45049C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62186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8FC0C-2848-4E5C-B9C7-6ABB5A45049C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32076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8FC0C-2848-4E5C-B9C7-6ABB5A45049C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84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8FC0C-2848-4E5C-B9C7-6ABB5A45049C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227739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D8FC0C-2848-4E5C-B9C7-6ABB5A45049C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39331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38003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7B1B6-6ECA-5F21-5D2E-1646D28DB509}"/>
              </a:ext>
            </a:extLst>
          </p:cNvPr>
          <p:cNvSpPr/>
          <p:nvPr userDrawn="1"/>
        </p:nvSpPr>
        <p:spPr>
          <a:xfrm>
            <a:off x="0" y="-14488"/>
            <a:ext cx="3077726" cy="12636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Montserrat" panose="00000500000000000000" pitchFamily="50" charset="0"/>
              </a:rPr>
              <a:t>CHANGEMENT DE TRANSPORTEUR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A4CA9B-E127-8AB7-D9D8-C618C521037E}"/>
              </a:ext>
            </a:extLst>
          </p:cNvPr>
          <p:cNvSpPr/>
          <p:nvPr userDrawn="1"/>
        </p:nvSpPr>
        <p:spPr>
          <a:xfrm>
            <a:off x="3077726" y="-14488"/>
            <a:ext cx="3045600" cy="12636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Montserrat" panose="00000500000000000000" pitchFamily="50" charset="0"/>
              </a:rPr>
              <a:t>NOUVELLE OFFRE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B3C3F0-9DE1-4B02-B870-9F0A51F14CC2}"/>
              </a:ext>
            </a:extLst>
          </p:cNvPr>
          <p:cNvSpPr/>
          <p:nvPr userDrawn="1"/>
        </p:nvSpPr>
        <p:spPr>
          <a:xfrm>
            <a:off x="6100799" y="-14488"/>
            <a:ext cx="3045600" cy="12636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Montserrat" panose="00000500000000000000" pitchFamily="50" charset="0"/>
              </a:rPr>
              <a:t>INFORMATION VOYAGEURS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5B6321-1DAE-8ACF-BD2A-90CC66AA23E4}"/>
              </a:ext>
            </a:extLst>
          </p:cNvPr>
          <p:cNvSpPr/>
          <p:nvPr userDrawn="1"/>
        </p:nvSpPr>
        <p:spPr>
          <a:xfrm>
            <a:off x="9140400" y="-14488"/>
            <a:ext cx="3045600" cy="12636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Montserrat" panose="00000500000000000000" pitchFamily="50" charset="0"/>
              </a:rPr>
              <a:t>PRESSE</a:t>
            </a:r>
          </a:p>
        </p:txBody>
      </p:sp>
      <p:sp>
        <p:nvSpPr>
          <p:cNvPr id="3" name="Rectangle : avec coin arrondi 2">
            <a:extLst>
              <a:ext uri="{FF2B5EF4-FFF2-40B4-BE49-F238E27FC236}">
                <a16:creationId xmlns:a16="http://schemas.microsoft.com/office/drawing/2014/main" id="{285DF644-F3DB-E134-54E1-59E38C412C0A}"/>
              </a:ext>
            </a:extLst>
          </p:cNvPr>
          <p:cNvSpPr/>
          <p:nvPr userDrawn="1"/>
        </p:nvSpPr>
        <p:spPr>
          <a:xfrm rot="5400000">
            <a:off x="9976869" y="-844956"/>
            <a:ext cx="1384663" cy="3045600"/>
          </a:xfrm>
          <a:prstGeom prst="round1Rect">
            <a:avLst>
              <a:gd name="adj" fmla="val 50000"/>
            </a:avLst>
          </a:prstGeom>
          <a:solidFill>
            <a:schemeClr val="tx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0" bIns="144000" rtlCol="0" anchor="ctr"/>
          <a:lstStyle/>
          <a:p>
            <a:pPr>
              <a:lnSpc>
                <a:spcPct val="120000"/>
              </a:lnSpc>
            </a:pPr>
            <a:r>
              <a:rPr lang="fr-FR" sz="1400" b="1" dirty="0">
                <a:latin typeface="Montserrat" panose="00000500000000000000" pitchFamily="50" charset="0"/>
              </a:rPr>
              <a:t>PARTIES PRENANTES</a:t>
            </a:r>
          </a:p>
        </p:txBody>
      </p:sp>
    </p:spTree>
    <p:extLst>
      <p:ext uri="{BB962C8B-B14F-4D97-AF65-F5344CB8AC3E}">
        <p14:creationId xmlns:p14="http://schemas.microsoft.com/office/powerpoint/2010/main" val="41740872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43650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9619029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7325474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3352009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que 3">
            <a:extLst>
              <a:ext uri="{FF2B5EF4-FFF2-40B4-BE49-F238E27FC236}">
                <a16:creationId xmlns:a16="http://schemas.microsoft.com/office/drawing/2014/main" id="{95D0C164-5019-9BC3-C9A9-AB2C7A7167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44745" y="3091204"/>
            <a:ext cx="1909953" cy="1909953"/>
          </a:xfrm>
          <a:prstGeom prst="rect">
            <a:avLst/>
          </a:prstGeom>
        </p:spPr>
      </p:pic>
      <p:pic>
        <p:nvPicPr>
          <p:cNvPr id="5" name="Graphique 4">
            <a:extLst>
              <a:ext uri="{FF2B5EF4-FFF2-40B4-BE49-F238E27FC236}">
                <a16:creationId xmlns:a16="http://schemas.microsoft.com/office/drawing/2014/main" id="{984D90FA-059F-D33C-311C-D5E978BBF08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50384" y="3099232"/>
            <a:ext cx="1893896" cy="189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82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6000"/>
            </a:lvl1pPr>
          </a:lstStyle>
          <a:p>
            <a:r>
              <a:rPr lang="fr-FR" sz="60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bjdbhruhguaihguh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61364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583743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541270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78725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7B1B6-6ECA-5F21-5D2E-1646D28DB509}"/>
              </a:ext>
            </a:extLst>
          </p:cNvPr>
          <p:cNvSpPr/>
          <p:nvPr userDrawn="1"/>
        </p:nvSpPr>
        <p:spPr>
          <a:xfrm>
            <a:off x="22528" y="-14488"/>
            <a:ext cx="3055198" cy="12636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Montserrat" panose="00000500000000000000" pitchFamily="50" charset="0"/>
              </a:rPr>
              <a:t>CHANGEMENT DE TRANSPORTEUR</a:t>
            </a:r>
          </a:p>
        </p:txBody>
      </p:sp>
      <p:sp>
        <p:nvSpPr>
          <p:cNvPr id="3" name="Rectangle : avec coin arrondi 2">
            <a:extLst>
              <a:ext uri="{FF2B5EF4-FFF2-40B4-BE49-F238E27FC236}">
                <a16:creationId xmlns:a16="http://schemas.microsoft.com/office/drawing/2014/main" id="{285DF644-F3DB-E134-54E1-59E38C412C0A}"/>
              </a:ext>
            </a:extLst>
          </p:cNvPr>
          <p:cNvSpPr/>
          <p:nvPr userDrawn="1"/>
        </p:nvSpPr>
        <p:spPr>
          <a:xfrm rot="5400000">
            <a:off x="830470" y="-844956"/>
            <a:ext cx="1384663" cy="3045600"/>
          </a:xfrm>
          <a:prstGeom prst="round1Rect">
            <a:avLst>
              <a:gd name="adj" fmla="val 50000"/>
            </a:avLst>
          </a:prstGeom>
          <a:solidFill>
            <a:srgbClr val="B3314C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0" bIns="144000" rtlCol="0" anchor="ctr"/>
          <a:lstStyle/>
          <a:p>
            <a:pPr>
              <a:lnSpc>
                <a:spcPct val="120000"/>
              </a:lnSpc>
            </a:pPr>
            <a:r>
              <a:rPr lang="fr-FR" sz="1400" b="1" dirty="0">
                <a:latin typeface="Montserrat" panose="00000500000000000000" pitchFamily="50" charset="0"/>
              </a:rPr>
              <a:t>CHANGEMENT DE TRANSPORTEUR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A4CA9B-E127-8AB7-D9D8-C618C521037E}"/>
              </a:ext>
            </a:extLst>
          </p:cNvPr>
          <p:cNvSpPr/>
          <p:nvPr userDrawn="1"/>
        </p:nvSpPr>
        <p:spPr>
          <a:xfrm>
            <a:off x="3077726" y="-14488"/>
            <a:ext cx="3045600" cy="12636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Montserrat" panose="00000500000000000000" pitchFamily="50" charset="0"/>
              </a:rPr>
              <a:t>NOUVELLE OFFRE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B3C3F0-9DE1-4B02-B870-9F0A51F14CC2}"/>
              </a:ext>
            </a:extLst>
          </p:cNvPr>
          <p:cNvSpPr/>
          <p:nvPr userDrawn="1"/>
        </p:nvSpPr>
        <p:spPr>
          <a:xfrm>
            <a:off x="6100799" y="-14488"/>
            <a:ext cx="3045600" cy="12636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Montserrat" panose="00000500000000000000" pitchFamily="50" charset="0"/>
              </a:rPr>
              <a:t>INFORMATION VOYAGEURS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5B6321-1DAE-8ACF-BD2A-90CC66AA23E4}"/>
              </a:ext>
            </a:extLst>
          </p:cNvPr>
          <p:cNvSpPr/>
          <p:nvPr userDrawn="1"/>
        </p:nvSpPr>
        <p:spPr>
          <a:xfrm>
            <a:off x="9140400" y="-14488"/>
            <a:ext cx="3045600" cy="12636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Montserrat" panose="00000500000000000000" pitchFamily="50" charset="0"/>
              </a:rPr>
              <a:t>PARTIES PRENANTES</a:t>
            </a:r>
          </a:p>
        </p:txBody>
      </p:sp>
    </p:spTree>
    <p:extLst>
      <p:ext uri="{BB962C8B-B14F-4D97-AF65-F5344CB8AC3E}">
        <p14:creationId xmlns:p14="http://schemas.microsoft.com/office/powerpoint/2010/main" val="3894955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7B1B6-6ECA-5F21-5D2E-1646D28DB509}"/>
              </a:ext>
            </a:extLst>
          </p:cNvPr>
          <p:cNvSpPr/>
          <p:nvPr userDrawn="1"/>
        </p:nvSpPr>
        <p:spPr>
          <a:xfrm>
            <a:off x="0" y="-14488"/>
            <a:ext cx="3077726" cy="12636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Montserrat" panose="00000500000000000000" pitchFamily="50" charset="0"/>
              </a:rPr>
              <a:t>CHANGEMENT DE TRANSPORTEUR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A4CA9B-E127-8AB7-D9D8-C618C521037E}"/>
              </a:ext>
            </a:extLst>
          </p:cNvPr>
          <p:cNvSpPr/>
          <p:nvPr userDrawn="1"/>
        </p:nvSpPr>
        <p:spPr>
          <a:xfrm>
            <a:off x="3077726" y="-14488"/>
            <a:ext cx="3045600" cy="12636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Montserrat" panose="00000500000000000000" pitchFamily="50" charset="0"/>
              </a:rPr>
              <a:t>NOUVELLE OFFRE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B3C3F0-9DE1-4B02-B870-9F0A51F14CC2}"/>
              </a:ext>
            </a:extLst>
          </p:cNvPr>
          <p:cNvSpPr/>
          <p:nvPr userDrawn="1"/>
        </p:nvSpPr>
        <p:spPr>
          <a:xfrm>
            <a:off x="6100799" y="-14488"/>
            <a:ext cx="3045600" cy="12636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Montserrat" panose="00000500000000000000" pitchFamily="50" charset="0"/>
              </a:rPr>
              <a:t>INFORMATION VOYAGEURS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5B6321-1DAE-8ACF-BD2A-90CC66AA23E4}"/>
              </a:ext>
            </a:extLst>
          </p:cNvPr>
          <p:cNvSpPr/>
          <p:nvPr userDrawn="1"/>
        </p:nvSpPr>
        <p:spPr>
          <a:xfrm>
            <a:off x="9140400" y="-14488"/>
            <a:ext cx="3045600" cy="12636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Montserrat" panose="00000500000000000000" pitchFamily="50" charset="0"/>
              </a:rPr>
              <a:t>PARTIES PRENANTES</a:t>
            </a:r>
          </a:p>
        </p:txBody>
      </p:sp>
      <p:sp>
        <p:nvSpPr>
          <p:cNvPr id="3" name="Rectangle : avec coin arrondi 2">
            <a:extLst>
              <a:ext uri="{FF2B5EF4-FFF2-40B4-BE49-F238E27FC236}">
                <a16:creationId xmlns:a16="http://schemas.microsoft.com/office/drawing/2014/main" id="{285DF644-F3DB-E134-54E1-59E38C412C0A}"/>
              </a:ext>
            </a:extLst>
          </p:cNvPr>
          <p:cNvSpPr/>
          <p:nvPr userDrawn="1"/>
        </p:nvSpPr>
        <p:spPr>
          <a:xfrm rot="5400000">
            <a:off x="3869605" y="-844956"/>
            <a:ext cx="1384663" cy="3045600"/>
          </a:xfrm>
          <a:prstGeom prst="round1Rect">
            <a:avLst>
              <a:gd name="adj" fmla="val 50000"/>
            </a:avLst>
          </a:prstGeom>
          <a:solidFill>
            <a:srgbClr val="005292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0" bIns="144000" rtlCol="0" anchor="ctr"/>
          <a:lstStyle/>
          <a:p>
            <a:pPr>
              <a:lnSpc>
                <a:spcPct val="120000"/>
              </a:lnSpc>
            </a:pPr>
            <a:r>
              <a:rPr lang="fr-FR" sz="1400" b="1" dirty="0">
                <a:latin typeface="Montserrat" panose="00000500000000000000" pitchFamily="50" charset="0"/>
              </a:rPr>
              <a:t>NOUVELLE OFFRE</a:t>
            </a:r>
          </a:p>
        </p:txBody>
      </p:sp>
    </p:spTree>
    <p:extLst>
      <p:ext uri="{BB962C8B-B14F-4D97-AF65-F5344CB8AC3E}">
        <p14:creationId xmlns:p14="http://schemas.microsoft.com/office/powerpoint/2010/main" val="2442457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87B1B6-6ECA-5F21-5D2E-1646D28DB509}"/>
              </a:ext>
            </a:extLst>
          </p:cNvPr>
          <p:cNvSpPr/>
          <p:nvPr userDrawn="1"/>
        </p:nvSpPr>
        <p:spPr>
          <a:xfrm>
            <a:off x="0" y="-14488"/>
            <a:ext cx="3077726" cy="12636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Montserrat" panose="00000500000000000000" pitchFamily="50" charset="0"/>
              </a:rPr>
              <a:t>CHANGEMENT DE TRANSPORTEUR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9A4CA9B-E127-8AB7-D9D8-C618C521037E}"/>
              </a:ext>
            </a:extLst>
          </p:cNvPr>
          <p:cNvSpPr/>
          <p:nvPr userDrawn="1"/>
        </p:nvSpPr>
        <p:spPr>
          <a:xfrm>
            <a:off x="3077726" y="-14488"/>
            <a:ext cx="3045600" cy="12636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Montserrat" panose="00000500000000000000" pitchFamily="50" charset="0"/>
              </a:rPr>
              <a:t>NOUVELLE OFFRE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4B3C3F0-9DE1-4B02-B870-9F0A51F14CC2}"/>
              </a:ext>
            </a:extLst>
          </p:cNvPr>
          <p:cNvSpPr/>
          <p:nvPr userDrawn="1"/>
        </p:nvSpPr>
        <p:spPr>
          <a:xfrm>
            <a:off x="6100799" y="-14488"/>
            <a:ext cx="3045600" cy="12636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Montserrat" panose="00000500000000000000" pitchFamily="50" charset="0"/>
              </a:rPr>
              <a:t>INFORMATION VOYAGEURS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5B6321-1DAE-8ACF-BD2A-90CC66AA23E4}"/>
              </a:ext>
            </a:extLst>
          </p:cNvPr>
          <p:cNvSpPr/>
          <p:nvPr userDrawn="1"/>
        </p:nvSpPr>
        <p:spPr>
          <a:xfrm>
            <a:off x="9140400" y="-14488"/>
            <a:ext cx="3045600" cy="1263632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400" dirty="0">
                <a:latin typeface="Montserrat" panose="00000500000000000000" pitchFamily="50" charset="0"/>
              </a:rPr>
              <a:t>PARTIES PRENANTES</a:t>
            </a:r>
          </a:p>
        </p:txBody>
      </p:sp>
      <p:sp>
        <p:nvSpPr>
          <p:cNvPr id="3" name="Rectangle : avec coin arrondi 2">
            <a:extLst>
              <a:ext uri="{FF2B5EF4-FFF2-40B4-BE49-F238E27FC236}">
                <a16:creationId xmlns:a16="http://schemas.microsoft.com/office/drawing/2014/main" id="{285DF644-F3DB-E134-54E1-59E38C412C0A}"/>
              </a:ext>
            </a:extLst>
          </p:cNvPr>
          <p:cNvSpPr/>
          <p:nvPr userDrawn="1"/>
        </p:nvSpPr>
        <p:spPr>
          <a:xfrm rot="5400000">
            <a:off x="6939532" y="-844956"/>
            <a:ext cx="1384663" cy="3045600"/>
          </a:xfrm>
          <a:prstGeom prst="round1Rect">
            <a:avLst>
              <a:gd name="adj" fmla="val 50000"/>
            </a:avLst>
          </a:prstGeom>
          <a:solidFill>
            <a:srgbClr val="6633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108000" tIns="0" bIns="144000" rtlCol="0" anchor="ctr"/>
          <a:lstStyle/>
          <a:p>
            <a:pPr>
              <a:lnSpc>
                <a:spcPct val="120000"/>
              </a:lnSpc>
            </a:pPr>
            <a:r>
              <a:rPr lang="fr-FR" sz="1400" b="1" dirty="0">
                <a:latin typeface="Montserrat" panose="00000500000000000000" pitchFamily="50" charset="0"/>
              </a:rPr>
              <a:t>INFORMATION VOYAGEURS</a:t>
            </a:r>
          </a:p>
        </p:txBody>
      </p:sp>
    </p:spTree>
    <p:extLst>
      <p:ext uri="{BB962C8B-B14F-4D97-AF65-F5344CB8AC3E}">
        <p14:creationId xmlns:p14="http://schemas.microsoft.com/office/powerpoint/2010/main" val="14462580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04205"/>
            <a:ext cx="12192000" cy="548318"/>
          </a:xfrm>
          <a:prstGeom prst="rect">
            <a:avLst/>
          </a:prstGeom>
        </p:spPr>
      </p:pic>
      <p:pic>
        <p:nvPicPr>
          <p:cNvPr id="11" name="Graphique 10">
            <a:extLst>
              <a:ext uri="{FF2B5EF4-FFF2-40B4-BE49-F238E27FC236}">
                <a16:creationId xmlns:a16="http://schemas.microsoft.com/office/drawing/2014/main" id="{368F3921-C96D-F1A9-9476-2B975E3708F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773885" y="6352523"/>
            <a:ext cx="2579915" cy="485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98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19"/>
        </a:buBlip>
        <a:defRPr sz="2800" kern="1200">
          <a:solidFill>
            <a:srgbClr val="C0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20"/>
        </a:buBlip>
        <a:defRPr sz="2400" kern="1200">
          <a:solidFill>
            <a:schemeClr val="accent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>
              <a:lumMod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12" Type="http://schemas.openxmlformats.org/officeDocument/2006/relationships/image" Target="../media/image2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sv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sv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svg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Une image contenant personne, habits, bus, homme&#10;&#10;Description générée automatiquement">
            <a:extLst>
              <a:ext uri="{FF2B5EF4-FFF2-40B4-BE49-F238E27FC236}">
                <a16:creationId xmlns:a16="http://schemas.microsoft.com/office/drawing/2014/main" id="{AF694237-3738-B82D-819F-461E82BE72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91" b="16309"/>
          <a:stretch/>
        </p:blipFill>
        <p:spPr>
          <a:xfrm>
            <a:off x="0" y="-1"/>
            <a:ext cx="12192002" cy="6858001"/>
          </a:xfrm>
          <a:prstGeom prst="rect">
            <a:avLst/>
          </a:prstGeom>
        </p:spPr>
      </p:pic>
      <p:sp>
        <p:nvSpPr>
          <p:cNvPr id="11" name="Rectangle : avec coin arrondi 10">
            <a:extLst>
              <a:ext uri="{FF2B5EF4-FFF2-40B4-BE49-F238E27FC236}">
                <a16:creationId xmlns:a16="http://schemas.microsoft.com/office/drawing/2014/main" id="{CD97FF22-D8CB-C849-64BE-CC87BF54E659}"/>
              </a:ext>
            </a:extLst>
          </p:cNvPr>
          <p:cNvSpPr/>
          <p:nvPr/>
        </p:nvSpPr>
        <p:spPr>
          <a:xfrm flipV="1">
            <a:off x="-1" y="0"/>
            <a:ext cx="4648201" cy="2250940"/>
          </a:xfrm>
          <a:prstGeom prst="round1Rect">
            <a:avLst>
              <a:gd name="adj" fmla="val 16562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E5774CDE-8F74-321C-6AF9-5B0346C26A0C}"/>
              </a:ext>
            </a:extLst>
          </p:cNvPr>
          <p:cNvSpPr txBox="1"/>
          <p:nvPr/>
        </p:nvSpPr>
        <p:spPr>
          <a:xfrm>
            <a:off x="0" y="4972595"/>
            <a:ext cx="12192000" cy="1885406"/>
          </a:xfrm>
          <a:prstGeom prst="rect">
            <a:avLst/>
          </a:prstGeom>
          <a:solidFill>
            <a:srgbClr val="005292">
              <a:alpha val="60000"/>
            </a:srgbClr>
          </a:solidFill>
        </p:spPr>
        <p:txBody>
          <a:bodyPr wrap="square" rtlCol="0" anchor="ctr">
            <a:noAutofit/>
          </a:bodyPr>
          <a:lstStyle/>
          <a:p>
            <a:pPr marL="355600">
              <a:lnSpc>
                <a:spcPct val="150000"/>
              </a:lnSpc>
            </a:pPr>
            <a:r>
              <a:rPr lang="fr-FR" dirty="0">
                <a:solidFill>
                  <a:schemeClr val="bg1"/>
                </a:solidFill>
                <a:latin typeface="+mj-lt"/>
              </a:rPr>
              <a:t>Francilité Ouest Essonne</a:t>
            </a:r>
          </a:p>
          <a:p>
            <a:pPr marL="355600">
              <a:lnSpc>
                <a:spcPct val="150000"/>
              </a:lnSpc>
            </a:pPr>
            <a:r>
              <a:rPr lang="fr-FR" sz="2800" b="1" dirty="0">
                <a:solidFill>
                  <a:schemeClr val="bg1"/>
                </a:solidFill>
              </a:rPr>
              <a:t>ENTREPRISE DE TRANSPORT PUBLIC DE VOYAGEURS</a:t>
            </a:r>
          </a:p>
        </p:txBody>
      </p:sp>
      <p:pic>
        <p:nvPicPr>
          <p:cNvPr id="7" name="Image 6" descr="Une image contenant texte, Police, Graphique, logo&#10;&#10;Description générée automatiquement">
            <a:extLst>
              <a:ext uri="{FF2B5EF4-FFF2-40B4-BE49-F238E27FC236}">
                <a16:creationId xmlns:a16="http://schemas.microsoft.com/office/drawing/2014/main" id="{9CA85EF1-5217-6E09-EB44-A4E84EB36D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0983" y="298704"/>
            <a:ext cx="3721017" cy="11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66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ZoneTexte 34">
            <a:extLst>
              <a:ext uri="{FF2B5EF4-FFF2-40B4-BE49-F238E27FC236}">
                <a16:creationId xmlns:a16="http://schemas.microsoft.com/office/drawing/2014/main" id="{ABC6C101-FF7A-238A-ECDA-0D4E0DF34BCA}"/>
              </a:ext>
            </a:extLst>
          </p:cNvPr>
          <p:cNvSpPr txBox="1"/>
          <p:nvPr/>
        </p:nvSpPr>
        <p:spPr>
          <a:xfrm>
            <a:off x="338875" y="3768086"/>
            <a:ext cx="4911591" cy="23249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endParaRPr lang="fr-FR" sz="2400" b="1" dirty="0">
              <a:solidFill>
                <a:srgbClr val="005292"/>
              </a:solidFill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65D7BE3-101B-DD0C-A111-DFA002587ED6}"/>
              </a:ext>
            </a:extLst>
          </p:cNvPr>
          <p:cNvSpPr txBox="1"/>
          <p:nvPr/>
        </p:nvSpPr>
        <p:spPr>
          <a:xfrm>
            <a:off x="0" y="354856"/>
            <a:ext cx="5065486" cy="800219"/>
          </a:xfrm>
          <a:prstGeom prst="rect">
            <a:avLst/>
          </a:prstGeom>
          <a:solidFill>
            <a:srgbClr val="005292"/>
          </a:solidFill>
        </p:spPr>
        <p:txBody>
          <a:bodyPr wrap="square" rtlCol="0" anchor="ctr">
            <a:spAutoFit/>
          </a:bodyPr>
          <a:lstStyle/>
          <a:p>
            <a:pPr indent="355600"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solidFill>
                  <a:schemeClr val="bg1"/>
                </a:solidFill>
              </a:rPr>
              <a:t>L’ENTREPRISE ET LE TERRITOIRE</a:t>
            </a:r>
          </a:p>
          <a:p>
            <a:pPr indent="355600">
              <a:spcBef>
                <a:spcPts val="600"/>
              </a:spcBef>
              <a:spcAft>
                <a:spcPts val="600"/>
              </a:spcAft>
            </a:pPr>
            <a:r>
              <a:rPr lang="fr-FR" sz="1600" dirty="0">
                <a:solidFill>
                  <a:schemeClr val="bg1"/>
                </a:solidFill>
              </a:rPr>
              <a:t>PRÉSENTATION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EDC43E-50FA-3179-DDC3-44229746B513}"/>
              </a:ext>
            </a:extLst>
          </p:cNvPr>
          <p:cNvSpPr txBox="1"/>
          <p:nvPr/>
        </p:nvSpPr>
        <p:spPr>
          <a:xfrm>
            <a:off x="0" y="1492830"/>
            <a:ext cx="5065486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600" b="1" dirty="0">
                <a:solidFill>
                  <a:schemeClr val="bg1"/>
                </a:solidFill>
              </a:rPr>
              <a:t>Une société dédiée : Francilité Ouest Essonne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838ED99-58A1-E356-43C1-F5494270DAE7}"/>
              </a:ext>
            </a:extLst>
          </p:cNvPr>
          <p:cNvSpPr txBox="1"/>
          <p:nvPr/>
        </p:nvSpPr>
        <p:spPr>
          <a:xfrm>
            <a:off x="5390147" y="1492829"/>
            <a:ext cx="6801853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600" b="1" dirty="0">
                <a:solidFill>
                  <a:schemeClr val="bg1"/>
                </a:solidFill>
              </a:rPr>
              <a:t>En charge de gérer l’activité</a:t>
            </a:r>
            <a:endParaRPr lang="fr-FR" sz="1200" b="1" dirty="0">
              <a:solidFill>
                <a:schemeClr val="bg1"/>
              </a:solidFill>
            </a:endParaRPr>
          </a:p>
        </p:txBody>
      </p:sp>
      <p:pic>
        <p:nvPicPr>
          <p:cNvPr id="10" name="Image 9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6E87B3A7-3990-CCEB-2FF2-3DD4EDFBF3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561" y="1970172"/>
            <a:ext cx="2748865" cy="84026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98B29C36-B506-5325-0912-6A82FF0D6F55}"/>
              </a:ext>
            </a:extLst>
          </p:cNvPr>
          <p:cNvSpPr txBox="1"/>
          <p:nvPr/>
        </p:nvSpPr>
        <p:spPr>
          <a:xfrm>
            <a:off x="338875" y="2918920"/>
            <a:ext cx="465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Opérateur de transport </a:t>
            </a:r>
            <a:r>
              <a:rPr lang="fr-FR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 voyageurs pour le compte d’Île-de-France Mobilités sur le territoire du Dourdannais, de l’Etampois et Entre Juine et Renarde</a:t>
            </a:r>
            <a:endParaRPr lang="fr-FR" sz="1200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7516150B-1AE6-A2B3-1040-3A9332DAAC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04231" y="1986258"/>
            <a:ext cx="6787734" cy="367361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DA00E6BC-86C9-4AD3-6BC3-0B2174570A1D}"/>
              </a:ext>
            </a:extLst>
          </p:cNvPr>
          <p:cNvSpPr txBox="1"/>
          <p:nvPr/>
        </p:nvSpPr>
        <p:spPr>
          <a:xfrm>
            <a:off x="5600700" y="2087881"/>
            <a:ext cx="2636520" cy="43088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indent="358775"/>
            <a:r>
              <a:rPr lang="fr-FR" sz="1100" b="1" dirty="0">
                <a:solidFill>
                  <a:srgbClr val="005292"/>
                </a:solidFill>
              </a:rPr>
              <a:t>COB de Saint-Arnoult-en-Yvelines</a:t>
            </a:r>
          </a:p>
          <a:p>
            <a:pPr indent="358775"/>
            <a:r>
              <a:rPr lang="fr-FR" sz="1100" dirty="0">
                <a:solidFill>
                  <a:srgbClr val="005292"/>
                </a:solidFill>
              </a:rPr>
              <a:t>Rue des </a:t>
            </a:r>
            <a:r>
              <a:rPr lang="fr-FR" sz="1100" dirty="0" err="1">
                <a:solidFill>
                  <a:srgbClr val="005292"/>
                </a:solidFill>
              </a:rPr>
              <a:t>Corroyes</a:t>
            </a:r>
            <a:endParaRPr lang="fr-FR" sz="1100" dirty="0">
              <a:solidFill>
                <a:srgbClr val="005292"/>
              </a:solidFill>
            </a:endParaRPr>
          </a:p>
        </p:txBody>
      </p:sp>
      <p:pic>
        <p:nvPicPr>
          <p:cNvPr id="23" name="Graphique 22">
            <a:extLst>
              <a:ext uri="{FF2B5EF4-FFF2-40B4-BE49-F238E27FC236}">
                <a16:creationId xmlns:a16="http://schemas.microsoft.com/office/drawing/2014/main" id="{5D3B7529-03E3-4221-D855-D95989C2A8C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00700" y="2128866"/>
            <a:ext cx="348916" cy="348916"/>
          </a:xfrm>
          <a:prstGeom prst="rect">
            <a:avLst/>
          </a:prstGeom>
        </p:spPr>
      </p:pic>
      <p:sp>
        <p:nvSpPr>
          <p:cNvPr id="29" name="ZoneTexte 28">
            <a:extLst>
              <a:ext uri="{FF2B5EF4-FFF2-40B4-BE49-F238E27FC236}">
                <a16:creationId xmlns:a16="http://schemas.microsoft.com/office/drawing/2014/main" id="{DFD66E18-87A8-FF99-522A-59D20B3D522E}"/>
              </a:ext>
            </a:extLst>
          </p:cNvPr>
          <p:cNvSpPr txBox="1"/>
          <p:nvPr/>
        </p:nvSpPr>
        <p:spPr>
          <a:xfrm>
            <a:off x="8688805" y="4934284"/>
            <a:ext cx="1581351" cy="43088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indent="358775"/>
            <a:r>
              <a:rPr lang="fr-FR" sz="1100" b="1" dirty="0">
                <a:solidFill>
                  <a:srgbClr val="005292"/>
                </a:solidFill>
              </a:rPr>
              <a:t>COB d’Étampes</a:t>
            </a:r>
          </a:p>
          <a:p>
            <a:pPr indent="358775"/>
            <a:r>
              <a:rPr lang="fr-FR" sz="1100" dirty="0">
                <a:solidFill>
                  <a:srgbClr val="005292"/>
                </a:solidFill>
              </a:rPr>
              <a:t>Rue des </a:t>
            </a:r>
            <a:r>
              <a:rPr lang="fr-FR" sz="1100" dirty="0" err="1">
                <a:solidFill>
                  <a:srgbClr val="005292"/>
                </a:solidFill>
              </a:rPr>
              <a:t>Épinants</a:t>
            </a:r>
            <a:endParaRPr lang="fr-FR" sz="1100" dirty="0">
              <a:solidFill>
                <a:srgbClr val="005292"/>
              </a:solidFill>
            </a:endParaRPr>
          </a:p>
        </p:txBody>
      </p:sp>
      <p:pic>
        <p:nvPicPr>
          <p:cNvPr id="30" name="Graphique 29">
            <a:extLst>
              <a:ext uri="{FF2B5EF4-FFF2-40B4-BE49-F238E27FC236}">
                <a16:creationId xmlns:a16="http://schemas.microsoft.com/office/drawing/2014/main" id="{8EB0808F-AB56-99F1-BFA8-EBD0D9CF0B4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88805" y="4975269"/>
            <a:ext cx="348916" cy="348916"/>
          </a:xfrm>
          <a:prstGeom prst="rect">
            <a:avLst/>
          </a:prstGeom>
        </p:spPr>
      </p:pic>
      <p:sp>
        <p:nvSpPr>
          <p:cNvPr id="31" name="ZoneTexte 30">
            <a:extLst>
              <a:ext uri="{FF2B5EF4-FFF2-40B4-BE49-F238E27FC236}">
                <a16:creationId xmlns:a16="http://schemas.microsoft.com/office/drawing/2014/main" id="{9D8FEED2-4B7F-8144-1DE8-11C0E09F3253}"/>
              </a:ext>
            </a:extLst>
          </p:cNvPr>
          <p:cNvSpPr txBox="1"/>
          <p:nvPr/>
        </p:nvSpPr>
        <p:spPr>
          <a:xfrm>
            <a:off x="10240677" y="4179245"/>
            <a:ext cx="1951287" cy="43088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indent="358775"/>
            <a:r>
              <a:rPr lang="fr-FR" sz="1100" b="1" dirty="0">
                <a:solidFill>
                  <a:srgbClr val="005292"/>
                </a:solidFill>
              </a:rPr>
              <a:t>Parking Boissy-le-Cutté</a:t>
            </a:r>
          </a:p>
          <a:p>
            <a:pPr indent="358775"/>
            <a:r>
              <a:rPr lang="fr-FR" sz="1100" dirty="0">
                <a:solidFill>
                  <a:srgbClr val="005292"/>
                </a:solidFill>
              </a:rPr>
              <a:t>Rue de la Libération</a:t>
            </a:r>
          </a:p>
        </p:txBody>
      </p:sp>
      <p:pic>
        <p:nvPicPr>
          <p:cNvPr id="32" name="Graphique 31">
            <a:extLst>
              <a:ext uri="{FF2B5EF4-FFF2-40B4-BE49-F238E27FC236}">
                <a16:creationId xmlns:a16="http://schemas.microsoft.com/office/drawing/2014/main" id="{A828093A-0ADB-E80B-2825-5311FB590ED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40678" y="4220230"/>
            <a:ext cx="348916" cy="348916"/>
          </a:xfrm>
          <a:prstGeom prst="rect">
            <a:avLst/>
          </a:prstGeom>
        </p:spPr>
      </p:pic>
      <p:pic>
        <p:nvPicPr>
          <p:cNvPr id="34" name="Graphique 33">
            <a:extLst>
              <a:ext uri="{FF2B5EF4-FFF2-40B4-BE49-F238E27FC236}">
                <a16:creationId xmlns:a16="http://schemas.microsoft.com/office/drawing/2014/main" id="{BBEEEB59-9372-11BC-858F-62976AC40C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80280" y="4292397"/>
            <a:ext cx="509909" cy="509909"/>
          </a:xfrm>
          <a:prstGeom prst="rect">
            <a:avLst/>
          </a:prstGeom>
        </p:spPr>
      </p:pic>
      <p:sp>
        <p:nvSpPr>
          <p:cNvPr id="36" name="ZoneTexte 35">
            <a:extLst>
              <a:ext uri="{FF2B5EF4-FFF2-40B4-BE49-F238E27FC236}">
                <a16:creationId xmlns:a16="http://schemas.microsoft.com/office/drawing/2014/main" id="{DD5AB909-0677-E1A5-43A3-F6CA041BCAD6}"/>
              </a:ext>
            </a:extLst>
          </p:cNvPr>
          <p:cNvSpPr txBox="1"/>
          <p:nvPr/>
        </p:nvSpPr>
        <p:spPr>
          <a:xfrm>
            <a:off x="543836" y="4856975"/>
            <a:ext cx="982798" cy="58477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2000" b="1" dirty="0">
                <a:solidFill>
                  <a:srgbClr val="B3314C"/>
                </a:solidFill>
              </a:rPr>
              <a:t>150</a:t>
            </a:r>
          </a:p>
          <a:p>
            <a:pPr algn="ctr"/>
            <a:r>
              <a:rPr lang="fr-FR" sz="1200" b="1" dirty="0"/>
              <a:t>collaborateurs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14DB589-DEA8-1439-A3A0-7C9655D08A87}"/>
              </a:ext>
            </a:extLst>
          </p:cNvPr>
          <p:cNvSpPr txBox="1"/>
          <p:nvPr/>
        </p:nvSpPr>
        <p:spPr>
          <a:xfrm>
            <a:off x="2811290" y="4934284"/>
            <a:ext cx="2266354" cy="1072977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2000" b="1" dirty="0">
                <a:solidFill>
                  <a:srgbClr val="B3314C"/>
                </a:solidFill>
              </a:rPr>
              <a:t>50</a:t>
            </a:r>
          </a:p>
          <a:p>
            <a:pPr algn="ctr"/>
            <a:r>
              <a:rPr lang="fr-FR" sz="1200" b="1" dirty="0"/>
              <a:t>lignes commerciales </a:t>
            </a:r>
            <a:r>
              <a:rPr lang="fr-FR" sz="1200" dirty="0"/>
              <a:t>dont 3 </a:t>
            </a:r>
            <a:r>
              <a:rPr lang="fr-FR" sz="1200" dirty="0" err="1"/>
              <a:t>TàD</a:t>
            </a:r>
            <a:r>
              <a:rPr lang="fr-FR" sz="1200" dirty="0"/>
              <a:t> </a:t>
            </a:r>
            <a:r>
              <a:rPr lang="fr-FR" sz="1050" dirty="0"/>
              <a:t>(Dourdan, Étréchy, Étampes) et un service de bus de soirée au départ de la gare d’Étampes</a:t>
            </a:r>
            <a:endParaRPr lang="fr-FR" sz="1200" dirty="0"/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8250F86A-526B-6EE3-B2CA-449D1DB18B65}"/>
              </a:ext>
            </a:extLst>
          </p:cNvPr>
          <p:cNvSpPr txBox="1"/>
          <p:nvPr/>
        </p:nvSpPr>
        <p:spPr>
          <a:xfrm>
            <a:off x="1828492" y="4856975"/>
            <a:ext cx="982798" cy="584775"/>
          </a:xfrm>
          <a:prstGeom prst="rect">
            <a:avLst/>
          </a:prstGeom>
          <a:noFill/>
        </p:spPr>
        <p:txBody>
          <a:bodyPr wrap="square" lIns="36000" tIns="36000" rIns="36000" bIns="36000" rtlCol="0">
            <a:spAutoFit/>
          </a:bodyPr>
          <a:lstStyle/>
          <a:p>
            <a:pPr algn="ctr"/>
            <a:r>
              <a:rPr lang="fr-FR" sz="2000" b="1" dirty="0">
                <a:solidFill>
                  <a:srgbClr val="B3314C"/>
                </a:solidFill>
              </a:rPr>
              <a:t>120</a:t>
            </a:r>
          </a:p>
          <a:p>
            <a:pPr algn="ctr"/>
            <a:r>
              <a:rPr lang="fr-FR" sz="1200" b="1" dirty="0"/>
              <a:t>véhicules</a:t>
            </a:r>
          </a:p>
        </p:txBody>
      </p:sp>
      <p:pic>
        <p:nvPicPr>
          <p:cNvPr id="41" name="Graphique 40">
            <a:extLst>
              <a:ext uri="{FF2B5EF4-FFF2-40B4-BE49-F238E27FC236}">
                <a16:creationId xmlns:a16="http://schemas.microsoft.com/office/drawing/2014/main" id="{EA724A42-DE79-084F-DD91-88329C699E7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019615" y="4347065"/>
            <a:ext cx="509909" cy="509909"/>
          </a:xfrm>
          <a:prstGeom prst="rect">
            <a:avLst/>
          </a:prstGeom>
        </p:spPr>
      </p:pic>
      <p:sp>
        <p:nvSpPr>
          <p:cNvPr id="48" name="ZoneTexte 47">
            <a:extLst>
              <a:ext uri="{FF2B5EF4-FFF2-40B4-BE49-F238E27FC236}">
                <a16:creationId xmlns:a16="http://schemas.microsoft.com/office/drawing/2014/main" id="{2AA8BE00-815C-7951-5719-F7B4D12C1149}"/>
              </a:ext>
            </a:extLst>
          </p:cNvPr>
          <p:cNvSpPr txBox="1"/>
          <p:nvPr/>
        </p:nvSpPr>
        <p:spPr>
          <a:xfrm>
            <a:off x="317021" y="3766068"/>
            <a:ext cx="1702594" cy="369332"/>
          </a:xfrm>
          <a:prstGeom prst="rect">
            <a:avLst/>
          </a:prstGeom>
          <a:solidFill>
            <a:srgbClr val="B3314C"/>
          </a:solidFill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</a:rPr>
              <a:t>CHIFFRES CLÉS</a:t>
            </a:r>
          </a:p>
        </p:txBody>
      </p:sp>
      <p:pic>
        <p:nvPicPr>
          <p:cNvPr id="55" name="Graphique 54">
            <a:extLst>
              <a:ext uri="{FF2B5EF4-FFF2-40B4-BE49-F238E27FC236}">
                <a16:creationId xmlns:a16="http://schemas.microsoft.com/office/drawing/2014/main" id="{8EA866A0-4361-91A7-7C8F-03D3D87661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701944" y="4373299"/>
            <a:ext cx="790085" cy="601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59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65D7BE3-101B-DD0C-A111-DFA002587ED6}"/>
              </a:ext>
            </a:extLst>
          </p:cNvPr>
          <p:cNvSpPr txBox="1"/>
          <p:nvPr/>
        </p:nvSpPr>
        <p:spPr>
          <a:xfrm>
            <a:off x="0" y="354856"/>
            <a:ext cx="5065486" cy="800219"/>
          </a:xfrm>
          <a:prstGeom prst="rect">
            <a:avLst/>
          </a:prstGeom>
          <a:solidFill>
            <a:srgbClr val="005292"/>
          </a:solidFill>
        </p:spPr>
        <p:txBody>
          <a:bodyPr wrap="square" rtlCol="0" anchor="ctr">
            <a:spAutoFit/>
          </a:bodyPr>
          <a:lstStyle/>
          <a:p>
            <a:pPr indent="355600"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solidFill>
                  <a:schemeClr val="bg1"/>
                </a:solidFill>
              </a:rPr>
              <a:t>RECRUTEMENT DE CONDUCTEURS DE BUS</a:t>
            </a:r>
          </a:p>
          <a:p>
            <a:pPr indent="355600">
              <a:spcBef>
                <a:spcPts val="600"/>
              </a:spcBef>
              <a:spcAft>
                <a:spcPts val="600"/>
              </a:spcAft>
            </a:pPr>
            <a:r>
              <a:rPr lang="fr-FR" sz="1600" dirty="0">
                <a:solidFill>
                  <a:schemeClr val="bg1"/>
                </a:solidFill>
              </a:rPr>
              <a:t>DEUX POSSIBILITÉS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EDC43E-50FA-3179-DDC3-44229746B513}"/>
              </a:ext>
            </a:extLst>
          </p:cNvPr>
          <p:cNvSpPr txBox="1"/>
          <p:nvPr/>
        </p:nvSpPr>
        <p:spPr>
          <a:xfrm>
            <a:off x="-1" y="1492830"/>
            <a:ext cx="5934075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600" b="1" dirty="0">
                <a:solidFill>
                  <a:schemeClr val="bg1"/>
                </a:solidFill>
              </a:rPr>
              <a:t>AVEC une formation préalable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838ED99-58A1-E356-43C1-F5494270DAE7}"/>
              </a:ext>
            </a:extLst>
          </p:cNvPr>
          <p:cNvSpPr txBox="1"/>
          <p:nvPr/>
        </p:nvSpPr>
        <p:spPr>
          <a:xfrm>
            <a:off x="6257925" y="1492829"/>
            <a:ext cx="5934075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600" b="1" dirty="0">
                <a:solidFill>
                  <a:schemeClr val="bg1"/>
                </a:solidFill>
              </a:rPr>
              <a:t>SANS formation préalable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FD912D-CF37-AB41-4902-A8E0DF27CB0A}"/>
              </a:ext>
            </a:extLst>
          </p:cNvPr>
          <p:cNvSpPr txBox="1"/>
          <p:nvPr/>
        </p:nvSpPr>
        <p:spPr>
          <a:xfrm>
            <a:off x="6257925" y="1936172"/>
            <a:ext cx="5695949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Titulaire du permis D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Titulaire de la FIMO voyageurs​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52B1DEF-E4E5-1CE0-3B59-3777444D4468}"/>
              </a:ext>
            </a:extLst>
          </p:cNvPr>
          <p:cNvSpPr txBox="1"/>
          <p:nvPr/>
        </p:nvSpPr>
        <p:spPr>
          <a:xfrm>
            <a:off x="390524" y="1936172"/>
            <a:ext cx="5695949" cy="1448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Obtention du Titre professionnel de conducteur routier de voyageurs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Obtention du permis D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Obtention de la FIMO Voyageurs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Obtention de la FCO Voyageurs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Obtention de la FCO Passerelle Voyageurs​</a:t>
            </a:r>
          </a:p>
        </p:txBody>
      </p:sp>
      <p:pic>
        <p:nvPicPr>
          <p:cNvPr id="8" name="Image 7" descr="Une image contenant personne, habits, Visage humain, sourire&#10;&#10;Description générée automatiquement">
            <a:extLst>
              <a:ext uri="{FF2B5EF4-FFF2-40B4-BE49-F238E27FC236}">
                <a16:creationId xmlns:a16="http://schemas.microsoft.com/office/drawing/2014/main" id="{B9645F28-A1DA-534D-666B-3DF2A9361D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43"/>
          <a:stretch/>
        </p:blipFill>
        <p:spPr>
          <a:xfrm>
            <a:off x="9086851" y="1936172"/>
            <a:ext cx="2867024" cy="169133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234D668-B470-1055-7165-30C7269EA9C7}"/>
              </a:ext>
            </a:extLst>
          </p:cNvPr>
          <p:cNvSpPr txBox="1"/>
          <p:nvPr/>
        </p:nvSpPr>
        <p:spPr>
          <a:xfrm>
            <a:off x="314325" y="3732291"/>
            <a:ext cx="11639549" cy="3693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800" b="1" i="0" u="none" strike="noStrike" dirty="0">
                <a:solidFill>
                  <a:schemeClr val="bg1"/>
                </a:solidFill>
                <a:effectLst/>
              </a:rPr>
              <a:t>Les personnes handicapées, les personnels féminins et les plus de 45 ans sont les bienvenus</a:t>
            </a:r>
            <a:r>
              <a:rPr lang="fr-FR" sz="1800" b="0" i="0" dirty="0">
                <a:solidFill>
                  <a:schemeClr val="bg1"/>
                </a:solidFill>
                <a:effectLst/>
              </a:rPr>
              <a:t>​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D76EB01B-B7C8-4EED-32FE-E2B9316849A3}"/>
              </a:ext>
            </a:extLst>
          </p:cNvPr>
          <p:cNvSpPr txBox="1"/>
          <p:nvPr/>
        </p:nvSpPr>
        <p:spPr>
          <a:xfrm>
            <a:off x="314326" y="4301486"/>
            <a:ext cx="4895850" cy="17010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endParaRPr lang="fr-FR" sz="2400" b="1" dirty="0">
              <a:solidFill>
                <a:srgbClr val="005292"/>
              </a:solidFill>
            </a:endParaRP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POE​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Contrat de professionnalisation de 9 mois​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Accompagnement des personnes en recherche de reconversion via le PTP, les AFC, les financements personnels, les CPF…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fr-FR" sz="2400" b="1" dirty="0">
              <a:solidFill>
                <a:srgbClr val="005292"/>
              </a:solidFill>
            </a:endParaRP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E5068983-9ED1-B7B4-00C6-E16812108DBE}"/>
              </a:ext>
            </a:extLst>
          </p:cNvPr>
          <p:cNvSpPr txBox="1"/>
          <p:nvPr/>
        </p:nvSpPr>
        <p:spPr>
          <a:xfrm>
            <a:off x="314326" y="4299468"/>
            <a:ext cx="3600450" cy="369332"/>
          </a:xfrm>
          <a:prstGeom prst="rect">
            <a:avLst/>
          </a:prstGeom>
          <a:solidFill>
            <a:srgbClr val="B3314C"/>
          </a:solidFill>
        </p:spPr>
        <p:txBody>
          <a:bodyPr wrap="square">
            <a:spAutoFit/>
          </a:bodyPr>
          <a:lstStyle/>
          <a:p>
            <a:r>
              <a:rPr lang="fr-FR" sz="1800" b="1" dirty="0">
                <a:solidFill>
                  <a:schemeClr val="bg1"/>
                </a:solidFill>
              </a:rPr>
              <a:t>MODALITÉS DE FINANCEMENT</a:t>
            </a:r>
          </a:p>
        </p:txBody>
      </p:sp>
      <p:pic>
        <p:nvPicPr>
          <p:cNvPr id="15" name="Graphique 14">
            <a:extLst>
              <a:ext uri="{FF2B5EF4-FFF2-40B4-BE49-F238E27FC236}">
                <a16:creationId xmlns:a16="http://schemas.microsoft.com/office/drawing/2014/main" id="{20BD0D2D-F2C9-E3ED-731F-E2B8641F89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15559" y="4367870"/>
            <a:ext cx="232528" cy="232528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35CA681C-E687-0BB8-7D3C-1BCB248179FC}"/>
              </a:ext>
            </a:extLst>
          </p:cNvPr>
          <p:cNvSpPr txBox="1"/>
          <p:nvPr/>
        </p:nvSpPr>
        <p:spPr>
          <a:xfrm>
            <a:off x="6624638" y="4600398"/>
            <a:ext cx="2959717" cy="137758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endParaRPr lang="fr-FR" sz="2400" b="1" dirty="0">
              <a:solidFill>
                <a:srgbClr val="005292"/>
              </a:solidFill>
            </a:endParaRP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Matinal(e) et ponctuel(le)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Sens du contact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Sang-froid, rigueur, vigilance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08CDC922-89CE-2957-2A08-2F58555570D7}"/>
              </a:ext>
            </a:extLst>
          </p:cNvPr>
          <p:cNvSpPr txBox="1"/>
          <p:nvPr/>
        </p:nvSpPr>
        <p:spPr>
          <a:xfrm>
            <a:off x="6701311" y="4600398"/>
            <a:ext cx="2037878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QUALITÉS DU CANDIDAT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E44E6983-E34F-DEFB-D46F-FC1430B7083C}"/>
              </a:ext>
            </a:extLst>
          </p:cNvPr>
          <p:cNvSpPr txBox="1"/>
          <p:nvPr/>
        </p:nvSpPr>
        <p:spPr>
          <a:xfrm>
            <a:off x="9584356" y="4619219"/>
            <a:ext cx="2385561" cy="135876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noAutofit/>
          </a:bodyPr>
          <a:lstStyle/>
          <a:p>
            <a:endParaRPr lang="fr-FR" sz="2400" b="1" dirty="0">
              <a:solidFill>
                <a:srgbClr val="005292"/>
              </a:solidFill>
            </a:endParaRP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Respect des règles de sécurité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Respect du matériel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20334BA7-5F07-276E-F19E-D6049BC58091}"/>
              </a:ext>
            </a:extLst>
          </p:cNvPr>
          <p:cNvSpPr txBox="1"/>
          <p:nvPr/>
        </p:nvSpPr>
        <p:spPr>
          <a:xfrm>
            <a:off x="9661028" y="4600398"/>
            <a:ext cx="2292846" cy="307777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</a:rPr>
              <a:t>NOS ATTENTES</a:t>
            </a:r>
          </a:p>
        </p:txBody>
      </p:sp>
      <p:pic>
        <p:nvPicPr>
          <p:cNvPr id="24" name="Graphique 23">
            <a:extLst>
              <a:ext uri="{FF2B5EF4-FFF2-40B4-BE49-F238E27FC236}">
                <a16:creationId xmlns:a16="http://schemas.microsoft.com/office/drawing/2014/main" id="{BECADFB0-D63D-91CF-6BDD-99F5539432D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877301" y="49188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526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65D7BE3-101B-DD0C-A111-DFA002587ED6}"/>
              </a:ext>
            </a:extLst>
          </p:cNvPr>
          <p:cNvSpPr txBox="1"/>
          <p:nvPr/>
        </p:nvSpPr>
        <p:spPr>
          <a:xfrm>
            <a:off x="0" y="354856"/>
            <a:ext cx="5065486" cy="800219"/>
          </a:xfrm>
          <a:prstGeom prst="rect">
            <a:avLst/>
          </a:prstGeom>
          <a:solidFill>
            <a:srgbClr val="005292"/>
          </a:solidFill>
        </p:spPr>
        <p:txBody>
          <a:bodyPr wrap="square" rtlCol="0" anchor="ctr">
            <a:spAutoFit/>
          </a:bodyPr>
          <a:lstStyle/>
          <a:p>
            <a:pPr indent="355600"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solidFill>
                  <a:schemeClr val="bg1"/>
                </a:solidFill>
              </a:rPr>
              <a:t>LE MÉTIER DE CONDUCTEURS DE BUS</a:t>
            </a:r>
          </a:p>
          <a:p>
            <a:pPr indent="355600">
              <a:spcBef>
                <a:spcPts val="600"/>
              </a:spcBef>
              <a:spcAft>
                <a:spcPts val="600"/>
              </a:spcAft>
            </a:pPr>
            <a:r>
              <a:rPr lang="fr-FR" sz="1600" dirty="0">
                <a:solidFill>
                  <a:schemeClr val="bg1"/>
                </a:solidFill>
              </a:rPr>
              <a:t>LA DÉCOUVERTE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EDC43E-50FA-3179-DDC3-44229746B513}"/>
              </a:ext>
            </a:extLst>
          </p:cNvPr>
          <p:cNvSpPr txBox="1"/>
          <p:nvPr/>
        </p:nvSpPr>
        <p:spPr>
          <a:xfrm>
            <a:off x="-1" y="1492830"/>
            <a:ext cx="5934075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600" b="1" dirty="0">
                <a:solidFill>
                  <a:schemeClr val="bg1"/>
                </a:solidFill>
              </a:rPr>
              <a:t>Visite d’entreprise et réunion d’information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838ED99-58A1-E356-43C1-F5494270DAE7}"/>
              </a:ext>
            </a:extLst>
          </p:cNvPr>
          <p:cNvSpPr txBox="1"/>
          <p:nvPr/>
        </p:nvSpPr>
        <p:spPr>
          <a:xfrm>
            <a:off x="6257925" y="1492829"/>
            <a:ext cx="5934075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600" b="1" dirty="0">
                <a:solidFill>
                  <a:schemeClr val="bg1"/>
                </a:solidFill>
              </a:rPr>
              <a:t>Stage de découverte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96FD912D-CF37-AB41-4902-A8E0DF27CB0A}"/>
              </a:ext>
            </a:extLst>
          </p:cNvPr>
          <p:cNvSpPr txBox="1"/>
          <p:nvPr/>
        </p:nvSpPr>
        <p:spPr>
          <a:xfrm>
            <a:off x="6238876" y="1936172"/>
            <a:ext cx="5695949" cy="617733"/>
          </a:xfrm>
          <a:prstGeom prst="rect">
            <a:avLst/>
          </a:prstGeom>
          <a:solidFill>
            <a:srgbClr val="005292"/>
          </a:solidFill>
        </p:spPr>
        <p:txBody>
          <a:bodyPr wrap="square" rtlCol="0">
            <a:spAutoFit/>
          </a:bodyPr>
          <a:lstStyle/>
          <a:p>
            <a:pPr fontAlgn="base">
              <a:lnSpc>
                <a:spcPct val="150000"/>
              </a:lnSpc>
            </a:pPr>
            <a:r>
              <a:rPr lang="fr-FR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Stage / PMSMP pour découvrir le métier de conducteur de bus en immersion (horaires, travail en coupure, tenue vestimentaire de ville…)</a:t>
            </a:r>
            <a:r>
              <a:rPr lang="en-US" sz="1200" b="1" dirty="0">
                <a:solidFill>
                  <a:schemeClr val="bg1"/>
                </a:solidFill>
                <a:latin typeface="Calibri" panose="020F0502020204030204" pitchFamily="34" charset="0"/>
              </a:rPr>
              <a:t>​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52B1DEF-E4E5-1CE0-3B59-3777444D4468}"/>
              </a:ext>
            </a:extLst>
          </p:cNvPr>
          <p:cNvSpPr txBox="1"/>
          <p:nvPr/>
        </p:nvSpPr>
        <p:spPr>
          <a:xfrm>
            <a:off x="390524" y="1936172"/>
            <a:ext cx="5695949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Réunion d’information </a:t>
            </a: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pour présenter le métier au sein de l’entreprise ou chez les partenaires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b="1" dirty="0">
                <a:solidFill>
                  <a:srgbClr val="000000"/>
                </a:solidFill>
                <a:latin typeface="Calibri" panose="020F0502020204030204" pitchFamily="34" charset="0"/>
              </a:rPr>
              <a:t>Visite</a:t>
            </a: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 de l’entreprise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A6A3367-A12F-27AC-CE63-C2132913B480}"/>
              </a:ext>
            </a:extLst>
          </p:cNvPr>
          <p:cNvSpPr txBox="1"/>
          <p:nvPr/>
        </p:nvSpPr>
        <p:spPr>
          <a:xfrm>
            <a:off x="6238875" y="2553905"/>
            <a:ext cx="5695949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​Découvrir le métier</a:t>
            </a:r>
            <a:r>
              <a:rPr lang="en-US" sz="1200" dirty="0">
                <a:solidFill>
                  <a:srgbClr val="000000"/>
                </a:solidFill>
                <a:latin typeface="Calibri" panose="020F0502020204030204" pitchFamily="34" charset="0"/>
              </a:rPr>
              <a:t>​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Conforter un projet professionnel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FB7E348E-89BC-5446-7C7F-274017A3E3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072" b="12072"/>
          <a:stretch/>
        </p:blipFill>
        <p:spPr>
          <a:xfrm>
            <a:off x="463054" y="3171638"/>
            <a:ext cx="5451972" cy="2762437"/>
          </a:xfrm>
          <a:prstGeom prst="rect">
            <a:avLst/>
          </a:prstGeom>
        </p:spPr>
      </p:pic>
      <p:pic>
        <p:nvPicPr>
          <p:cNvPr id="9" name="Image 8" descr="Une image contenant personne, Visage humain, habits, intérieur&#10;&#10;Description générée automatiquement">
            <a:extLst>
              <a:ext uri="{FF2B5EF4-FFF2-40B4-BE49-F238E27FC236}">
                <a16:creationId xmlns:a16="http://schemas.microsoft.com/office/drawing/2014/main" id="{99DEBD8C-C018-7B18-B430-2EA565BB40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80" b="18662"/>
          <a:stretch/>
        </p:blipFill>
        <p:spPr>
          <a:xfrm>
            <a:off x="6276976" y="3171638"/>
            <a:ext cx="5657848" cy="276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234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65D7BE3-101B-DD0C-A111-DFA002587ED6}"/>
              </a:ext>
            </a:extLst>
          </p:cNvPr>
          <p:cNvSpPr txBox="1"/>
          <p:nvPr/>
        </p:nvSpPr>
        <p:spPr>
          <a:xfrm>
            <a:off x="-1" y="354856"/>
            <a:ext cx="6819901" cy="800219"/>
          </a:xfrm>
          <a:prstGeom prst="rect">
            <a:avLst/>
          </a:prstGeom>
          <a:solidFill>
            <a:srgbClr val="005292"/>
          </a:solidFill>
        </p:spPr>
        <p:txBody>
          <a:bodyPr wrap="square" rtlCol="0" anchor="ctr">
            <a:spAutoFit/>
          </a:bodyPr>
          <a:lstStyle/>
          <a:p>
            <a:pPr indent="355600">
              <a:spcBef>
                <a:spcPts val="600"/>
              </a:spcBef>
              <a:spcAft>
                <a:spcPts val="600"/>
              </a:spcAft>
            </a:pPr>
            <a:r>
              <a:rPr lang="fr-FR" sz="2000" b="1" dirty="0">
                <a:solidFill>
                  <a:schemeClr val="bg1"/>
                </a:solidFill>
              </a:rPr>
              <a:t>L’EMPLOI DES JEUNES PENDANT LES VACANCES SCOLAIRES</a:t>
            </a:r>
          </a:p>
          <a:p>
            <a:pPr indent="355600">
              <a:spcBef>
                <a:spcPts val="600"/>
              </a:spcBef>
              <a:spcAft>
                <a:spcPts val="600"/>
              </a:spcAft>
            </a:pP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33EDC43E-50FA-3179-DDC3-44229746B513}"/>
              </a:ext>
            </a:extLst>
          </p:cNvPr>
          <p:cNvSpPr txBox="1"/>
          <p:nvPr/>
        </p:nvSpPr>
        <p:spPr>
          <a:xfrm>
            <a:off x="-1" y="1492830"/>
            <a:ext cx="4660105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600" b="1" dirty="0">
                <a:solidFill>
                  <a:schemeClr val="bg1"/>
                </a:solidFill>
              </a:rPr>
              <a:t>Les activités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A838ED99-58A1-E356-43C1-F5494270DAE7}"/>
              </a:ext>
            </a:extLst>
          </p:cNvPr>
          <p:cNvSpPr txBox="1"/>
          <p:nvPr/>
        </p:nvSpPr>
        <p:spPr>
          <a:xfrm>
            <a:off x="7512842" y="1492829"/>
            <a:ext cx="4679158" cy="338554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</p:spPr>
        <p:txBody>
          <a:bodyPr wrap="square" rtlCol="0" anchor="ctr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fr-FR" sz="1600" b="1" dirty="0" err="1">
                <a:solidFill>
                  <a:schemeClr val="bg1"/>
                </a:solidFill>
              </a:rPr>
              <a:t>Pré-requis</a:t>
            </a:r>
            <a:endParaRPr lang="fr-FR" sz="1200" b="1" dirty="0">
              <a:solidFill>
                <a:schemeClr val="bg1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52B1DEF-E4E5-1CE0-3B59-3777444D4468}"/>
              </a:ext>
            </a:extLst>
          </p:cNvPr>
          <p:cNvSpPr txBox="1"/>
          <p:nvPr/>
        </p:nvSpPr>
        <p:spPr>
          <a:xfrm>
            <a:off x="390525" y="1936172"/>
            <a:ext cx="4269580" cy="89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Nettoyage de car​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Entretien des dépôts et des locaux​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Tâches administratives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A6A3367-A12F-27AC-CE63-C2132913B480}"/>
              </a:ext>
            </a:extLst>
          </p:cNvPr>
          <p:cNvSpPr txBox="1"/>
          <p:nvPr/>
        </p:nvSpPr>
        <p:spPr>
          <a:xfrm>
            <a:off x="7512842" y="1936172"/>
            <a:ext cx="4441032" cy="617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16 ans minimum​</a:t>
            </a:r>
          </a:p>
          <a:p>
            <a:pPr marL="171450" indent="-17145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1200" dirty="0">
                <a:solidFill>
                  <a:srgbClr val="000000"/>
                </a:solidFill>
                <a:latin typeface="Calibri" panose="020F0502020204030204" pitchFamily="34" charset="0"/>
              </a:rPr>
              <a:t>Certificat de scolarité</a:t>
            </a:r>
            <a:endParaRPr lang="en-US" sz="12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9" name="Image 8" descr="Une image contenant personne, habits, chaussures, jeans&#10;&#10;Description générée automatiquement">
            <a:extLst>
              <a:ext uri="{FF2B5EF4-FFF2-40B4-BE49-F238E27FC236}">
                <a16:creationId xmlns:a16="http://schemas.microsoft.com/office/drawing/2014/main" id="{F8BB596D-B4CE-CF69-543A-AC0E17517D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0104" y="1492829"/>
            <a:ext cx="2852738" cy="427910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3208BF63-24D7-7A55-3D3D-01F4B1BA4BFD}"/>
              </a:ext>
            </a:extLst>
          </p:cNvPr>
          <p:cNvSpPr txBox="1"/>
          <p:nvPr/>
        </p:nvSpPr>
        <p:spPr>
          <a:xfrm>
            <a:off x="4660103" y="5402605"/>
            <a:ext cx="6665607" cy="369332"/>
          </a:xfrm>
          <a:prstGeom prst="rect">
            <a:avLst/>
          </a:prstGeom>
          <a:solidFill>
            <a:srgbClr val="B3314C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fr-FR" sz="1800" b="1" i="0" u="none" strike="noStrike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Activités possibles à toutes les vacances scolaires</a:t>
            </a:r>
            <a:r>
              <a:rPr lang="fr-FR" sz="1800" b="0" i="0" dirty="0">
                <a:solidFill>
                  <a:schemeClr val="bg1"/>
                </a:solidFill>
                <a:effectLst/>
                <a:latin typeface="Verdana" panose="020B0604030504040204" pitchFamily="34" charset="0"/>
              </a:rPr>
              <a:t>​</a:t>
            </a:r>
            <a:endParaRPr lang="fr-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951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F25E2A3-43C8-F7D1-9A14-AC0DA7D5D6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461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 2" descr="Une image contenant texte, Police, logo, Graphique&#10;&#10;Description générée automatiquement">
            <a:extLst>
              <a:ext uri="{FF2B5EF4-FFF2-40B4-BE49-F238E27FC236}">
                <a16:creationId xmlns:a16="http://schemas.microsoft.com/office/drawing/2014/main" id="{8C9A4C2D-355D-3E47-9635-1424A34ED8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248" y="4989597"/>
            <a:ext cx="2217303" cy="677778"/>
          </a:xfrm>
          <a:prstGeom prst="rect">
            <a:avLst/>
          </a:prstGeom>
        </p:spPr>
      </p:pic>
      <p:sp>
        <p:nvSpPr>
          <p:cNvPr id="4" name="ZoneTexte 1">
            <a:extLst>
              <a:ext uri="{FF2B5EF4-FFF2-40B4-BE49-F238E27FC236}">
                <a16:creationId xmlns:a16="http://schemas.microsoft.com/office/drawing/2014/main" id="{8125C950-19F2-A6FB-4DAC-0E95B4833C58}"/>
              </a:ext>
            </a:extLst>
          </p:cNvPr>
          <p:cNvSpPr txBox="1"/>
          <p:nvPr/>
        </p:nvSpPr>
        <p:spPr>
          <a:xfrm>
            <a:off x="2641889" y="186720"/>
            <a:ext cx="6622472" cy="1697068"/>
          </a:xfrm>
          <a:prstGeom prst="rect">
            <a:avLst/>
          </a:prstGeom>
          <a:solidFill>
            <a:srgbClr val="FFFFFF">
              <a:alpha val="60000"/>
            </a:srgbClr>
          </a:solidFill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lnSpc>
                <a:spcPct val="150000"/>
              </a:lnSpc>
            </a:pPr>
            <a:r>
              <a:rPr lang="fr-FR" sz="2400" dirty="0">
                <a:solidFill>
                  <a:srgbClr val="005292"/>
                </a:solidFill>
                <a:latin typeface="+mn-lt"/>
              </a:rPr>
              <a:t>RENCONTRONS-NOUS </a:t>
            </a:r>
          </a:p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005292"/>
                </a:solidFill>
                <a:latin typeface="+mn-lt"/>
              </a:rPr>
              <a:t>pour discuter des opportunités au sein de</a:t>
            </a:r>
          </a:p>
          <a:p>
            <a:pPr algn="ctr">
              <a:lnSpc>
                <a:spcPct val="150000"/>
              </a:lnSpc>
            </a:pPr>
            <a:r>
              <a:rPr lang="fr-FR" sz="2400" b="1" dirty="0">
                <a:solidFill>
                  <a:srgbClr val="005292"/>
                </a:solidFill>
                <a:latin typeface="+mn-lt"/>
              </a:rPr>
              <a:t>FRANCILITÉ OUEST ESSONNE !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C812E0D-113F-FB4D-2099-DAB496536280}"/>
              </a:ext>
            </a:extLst>
          </p:cNvPr>
          <p:cNvSpPr txBox="1"/>
          <p:nvPr/>
        </p:nvSpPr>
        <p:spPr>
          <a:xfrm>
            <a:off x="352425" y="4910166"/>
            <a:ext cx="2981325" cy="982257"/>
          </a:xfrm>
          <a:prstGeom prst="rect">
            <a:avLst/>
          </a:prstGeom>
          <a:solidFill>
            <a:srgbClr val="005292"/>
          </a:solidFill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Contactez</a:t>
            </a:r>
            <a:r>
              <a:rPr lang="fr-FR" b="1" dirty="0">
                <a:solidFill>
                  <a:schemeClr val="bg1"/>
                </a:solidFill>
              </a:rPr>
              <a:t> Estelle DERRIEN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chemeClr val="bg1"/>
                </a:solidFill>
              </a:rPr>
              <a:t>e.derrien@savac.fr </a:t>
            </a:r>
          </a:p>
          <a:p>
            <a:pPr>
              <a:lnSpc>
                <a:spcPct val="150000"/>
              </a:lnSpc>
            </a:pPr>
            <a:r>
              <a:rPr lang="fr-FR" sz="1400" dirty="0">
                <a:solidFill>
                  <a:schemeClr val="bg1"/>
                </a:solidFill>
              </a:rPr>
              <a:t>01 30 52 80 30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8C692277-C914-D90E-C2C1-1CE79819444B}"/>
              </a:ext>
            </a:extLst>
          </p:cNvPr>
          <p:cNvSpPr txBox="1"/>
          <p:nvPr/>
        </p:nvSpPr>
        <p:spPr>
          <a:xfrm>
            <a:off x="4976957" y="4910166"/>
            <a:ext cx="4005117" cy="923329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r>
              <a:rPr lang="fr-FR" b="1" dirty="0">
                <a:solidFill>
                  <a:srgbClr val="005292"/>
                </a:solidFill>
              </a:rPr>
              <a:t>RETROUVEZ TOUTES NOS OFFRES SUR</a:t>
            </a:r>
          </a:p>
          <a:p>
            <a:r>
              <a:rPr lang="fr-FR" sz="1400" dirty="0">
                <a:solidFill>
                  <a:srgbClr val="005292"/>
                </a:solidFill>
              </a:rPr>
              <a:t>recrutement.lacroixsavac.fr </a:t>
            </a:r>
          </a:p>
          <a:p>
            <a:r>
              <a:rPr lang="fr-FR" sz="1400" dirty="0">
                <a:solidFill>
                  <a:srgbClr val="005292"/>
                </a:solidFill>
              </a:rPr>
              <a:t>et choisissez </a:t>
            </a:r>
            <a:r>
              <a:rPr lang="fr-FR" sz="1400" b="1" dirty="0">
                <a:solidFill>
                  <a:srgbClr val="005292"/>
                </a:solidFill>
              </a:rPr>
              <a:t>Francilité Ouest Essonne</a:t>
            </a:r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DE148CF2-1533-5AB8-324B-ACDA4C25CA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26887" y="4937417"/>
            <a:ext cx="865664" cy="865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4088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922A15739D9D4CB744F4D311935CF5" ma:contentTypeVersion="0" ma:contentTypeDescription="Crée un document." ma:contentTypeScope="" ma:versionID="422672a2aef6e2f671a1736ffcaf1b2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3d6ca9f312fcd1c0ab10337cdbdb72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EE59DD2-94A5-4047-B404-A997D86CC2D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9C1BE4A-385E-4416-92CB-D9F46D92F12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E7C6EAF5-E6CF-4845-BC71-51EA21779729}">
  <ds:schemaRefs>
    <ds:schemaRef ds:uri="http://schemas.microsoft.com/office/infopath/2007/PartnerControls"/>
    <ds:schemaRef ds:uri="http://purl.org/dc/terms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purl.org/dc/elements/1.1/"/>
    <ds:schemaRef ds:uri="http://purl.org/dc/dcmitype/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14529</TotalTime>
  <Words>391</Words>
  <Application>Microsoft Office PowerPoint</Application>
  <PresentationFormat>Grand écran</PresentationFormat>
  <Paragraphs>79</Paragraphs>
  <Slides>6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Montserrat</vt:lpstr>
      <vt:lpstr>Verdana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 GRANGEON</dc:creator>
  <cp:lastModifiedBy>Irène IVANCIC</cp:lastModifiedBy>
  <cp:revision>614</cp:revision>
  <cp:lastPrinted>2023-03-13T16:38:59Z</cp:lastPrinted>
  <dcterms:created xsi:type="dcterms:W3CDTF">2019-10-11T12:15:17Z</dcterms:created>
  <dcterms:modified xsi:type="dcterms:W3CDTF">2023-06-05T14:08:49Z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0x01010058922A15739D9D4CB744F4D311935CF5</vt:lpwstr>
  </property>
</Properties>
</file>