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9" r:id="rId3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lateforme Aidants" initials="PA" lastIdx="0" clrIdx="0">
    <p:extLst>
      <p:ext uri="{19B8F6BF-5375-455C-9EA6-DF929625EA0E}">
        <p15:presenceInfo xmlns:p15="http://schemas.microsoft.com/office/powerpoint/2012/main" userId="Plateforme Aidants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A2B18"/>
    <a:srgbClr val="CCFF66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Style moyen 4 - Accentuation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D7AC3CCA-C797-4891-BE02-D94E43425B78}" styleName="Style moye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22838BEF-8BB2-4498-84A7-C5851F593DF1}" styleName="Style moyen 4 - Accentuation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3DBB3-958E-488C-AC81-6407ED2337A3}" type="datetimeFigureOut">
              <a:rPr lang="fr-FR" smtClean="0"/>
              <a:t>22/09/2026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BEE8-4F08-4836-958F-B2742E56189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7828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3DBB3-958E-488C-AC81-6407ED2337A3}" type="datetimeFigureOut">
              <a:rPr lang="fr-FR" smtClean="0"/>
              <a:t>22/09/2026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BEE8-4F08-4836-958F-B2742E56189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13426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3DBB3-958E-488C-AC81-6407ED2337A3}" type="datetimeFigureOut">
              <a:rPr lang="fr-FR" smtClean="0"/>
              <a:t>22/09/2026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BEE8-4F08-4836-958F-B2742E56189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0103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3DBB3-958E-488C-AC81-6407ED2337A3}" type="datetimeFigureOut">
              <a:rPr lang="fr-FR" smtClean="0"/>
              <a:t>22/09/2026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BEE8-4F08-4836-958F-B2742E56189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91477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3DBB3-958E-488C-AC81-6407ED2337A3}" type="datetimeFigureOut">
              <a:rPr lang="fr-FR" smtClean="0"/>
              <a:t>22/09/2026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BEE8-4F08-4836-958F-B2742E56189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20008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3DBB3-958E-488C-AC81-6407ED2337A3}" type="datetimeFigureOut">
              <a:rPr lang="fr-FR" smtClean="0"/>
              <a:t>22/09/2026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BEE8-4F08-4836-958F-B2742E56189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6165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3DBB3-958E-488C-AC81-6407ED2337A3}" type="datetimeFigureOut">
              <a:rPr lang="fr-FR" smtClean="0"/>
              <a:t>22/09/2026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BEE8-4F08-4836-958F-B2742E56189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3589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3DBB3-958E-488C-AC81-6407ED2337A3}" type="datetimeFigureOut">
              <a:rPr lang="fr-FR" smtClean="0"/>
              <a:t>22/09/2026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BEE8-4F08-4836-958F-B2742E56189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72471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3DBB3-958E-488C-AC81-6407ED2337A3}" type="datetimeFigureOut">
              <a:rPr lang="fr-FR" smtClean="0"/>
              <a:t>22/09/2026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BEE8-4F08-4836-958F-B2742E56189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913538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3DBB3-958E-488C-AC81-6407ED2337A3}" type="datetimeFigureOut">
              <a:rPr lang="fr-FR" smtClean="0"/>
              <a:t>22/09/2026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BEE8-4F08-4836-958F-B2742E56189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59705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3DBB3-958E-488C-AC81-6407ED2337A3}" type="datetimeFigureOut">
              <a:rPr lang="fr-FR" smtClean="0"/>
              <a:t>22/09/2026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BEE8-4F08-4836-958F-B2742E561897}" type="slidenum">
              <a:rPr lang="fr-FR" smtClean="0"/>
              <a:t>‹N°›</a:t>
            </a:fld>
            <a:endParaRPr lang="fr-FR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36849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3DBB3-958E-488C-AC81-6407ED2337A3}" type="datetimeFigureOut">
              <a:rPr lang="fr-FR" smtClean="0"/>
              <a:t>22/09/2026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BEE8-4F08-4836-958F-B2742E56189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92625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3DBB3-958E-488C-AC81-6407ED2337A3}" type="datetimeFigureOut">
              <a:rPr lang="fr-FR" smtClean="0"/>
              <a:t>22/09/2026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BEE8-4F08-4836-958F-B2742E561897}" type="slidenum">
              <a:rPr lang="fr-FR" smtClean="0"/>
              <a:t>‹N°›</a:t>
            </a:fld>
            <a:endParaRPr lang="fr-FR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594077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3DBB3-958E-488C-AC81-6407ED2337A3}" type="datetimeFigureOut">
              <a:rPr lang="fr-FR" smtClean="0"/>
              <a:t>22/09/2026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BEE8-4F08-4836-958F-B2742E56189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57813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3DBB3-958E-488C-AC81-6407ED2337A3}" type="datetimeFigureOut">
              <a:rPr lang="fr-FR" smtClean="0"/>
              <a:t>22/09/2026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BEE8-4F08-4836-958F-B2742E56189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0037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3DBB3-958E-488C-AC81-6407ED2337A3}" type="datetimeFigureOut">
              <a:rPr lang="fr-FR" smtClean="0"/>
              <a:t>22/09/2026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BEE8-4F08-4836-958F-B2742E56189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0621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33DBB3-958E-488C-AC81-6407ED2337A3}" type="datetimeFigureOut">
              <a:rPr lang="fr-FR" smtClean="0"/>
              <a:t>22/09/2026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B49FBEE8-4F08-4836-958F-B2742E56189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7646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plateforme.aidants@icsy.fr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FD845B9-1317-4E6E-ACCB-7D825F2F48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B9129B88-8B11-4F05-BD5B-FE01F52C4F45}"/>
              </a:ext>
            </a:extLst>
          </p:cNvPr>
          <p:cNvSpPr txBox="1"/>
          <p:nvPr/>
        </p:nvSpPr>
        <p:spPr>
          <a:xfrm>
            <a:off x="1012730" y="317362"/>
            <a:ext cx="10166539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fr-FR" sz="3200" b="1" u="sng" dirty="0">
                <a:solidFill>
                  <a:schemeClr val="accent4"/>
                </a:solidFill>
                <a:latin typeface="Arial Narrow"/>
                <a:cs typeface="Angsana New"/>
              </a:rPr>
              <a:t>Plateforme d’Accompagnement et d’Aide au Répit des Aidants</a:t>
            </a:r>
            <a:endParaRPr lang="fr-FR" sz="3200" dirty="0">
              <a:solidFill>
                <a:schemeClr val="accent4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7CD3A51-E879-4029-8CD3-153AAE8F0F2E}"/>
              </a:ext>
            </a:extLst>
          </p:cNvPr>
          <p:cNvSpPr txBox="1"/>
          <p:nvPr/>
        </p:nvSpPr>
        <p:spPr>
          <a:xfrm>
            <a:off x="1864666" y="1903585"/>
            <a:ext cx="8211670" cy="304698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fr-FR" sz="1400" b="1" dirty="0">
              <a:solidFill>
                <a:schemeClr val="accent5">
                  <a:lumMod val="75000"/>
                </a:schemeClr>
              </a:solidFill>
              <a:latin typeface="Arial Narrow" panose="020B0606020202030204" pitchFamily="34" charset="0"/>
              <a:cs typeface="Angsana New"/>
            </a:endParaRPr>
          </a:p>
          <a:p>
            <a:pPr algn="ctr"/>
            <a:r>
              <a:rPr lang="fr-FR" sz="1400" b="1" dirty="0">
                <a:solidFill>
                  <a:schemeClr val="accent4"/>
                </a:solidFill>
                <a:latin typeface="Arial Narrow" panose="020B0606020202030204" pitchFamily="34" charset="0"/>
                <a:cs typeface="Angsana New"/>
              </a:rPr>
              <a:t>La plateforme de répit des aidants Part’age vous propose des séances de ‘Bien-être’ *dans la limite de 3 séances offertes par an : </a:t>
            </a:r>
            <a:br>
              <a:rPr lang="fr-FR" sz="1400" b="1" dirty="0">
                <a:solidFill>
                  <a:schemeClr val="accent4"/>
                </a:solidFill>
                <a:latin typeface="Arial Narrow" panose="020B0606020202030204" pitchFamily="34" charset="0"/>
                <a:cs typeface="Angsana New"/>
              </a:rPr>
            </a:br>
            <a:br>
              <a:rPr lang="fr-FR" sz="1400" b="1" dirty="0">
                <a:solidFill>
                  <a:schemeClr val="accent4"/>
                </a:solidFill>
                <a:latin typeface="Arial Narrow" panose="020B0606020202030204" pitchFamily="34" charset="0"/>
                <a:cs typeface="Angsana New"/>
              </a:rPr>
            </a:br>
            <a:r>
              <a:rPr lang="fr-FR" sz="1400" b="1" dirty="0">
                <a:solidFill>
                  <a:schemeClr val="accent4"/>
                </a:solidFill>
                <a:latin typeface="Arial Narrow" panose="020B0606020202030204" pitchFamily="34" charset="0"/>
                <a:cs typeface="Angsana New"/>
              </a:rPr>
              <a:t>- des formations-informations</a:t>
            </a:r>
            <a:br>
              <a:rPr lang="fr-FR" sz="1400" b="1" dirty="0">
                <a:solidFill>
                  <a:schemeClr val="accent4"/>
                </a:solidFill>
                <a:latin typeface="Arial Narrow" panose="020B0606020202030204" pitchFamily="34" charset="0"/>
                <a:cs typeface="Angsana New"/>
              </a:rPr>
            </a:br>
            <a:r>
              <a:rPr lang="fr-FR" sz="1400" b="1" dirty="0">
                <a:solidFill>
                  <a:schemeClr val="accent4"/>
                </a:solidFill>
                <a:latin typeface="Arial Narrow" panose="020B0606020202030204" pitchFamily="34" charset="0"/>
                <a:cs typeface="Angsana New"/>
              </a:rPr>
              <a:t>- de l’écoute attentive avec une psychologue </a:t>
            </a:r>
            <a:br>
              <a:rPr lang="fr-FR" sz="1400" b="1" dirty="0">
                <a:solidFill>
                  <a:schemeClr val="accent4"/>
                </a:solidFill>
                <a:latin typeface="Arial Narrow" panose="020B0606020202030204" pitchFamily="34" charset="0"/>
                <a:cs typeface="Angsana New"/>
              </a:rPr>
            </a:br>
            <a:r>
              <a:rPr lang="fr-FR" sz="1400" b="1" dirty="0">
                <a:solidFill>
                  <a:schemeClr val="accent4"/>
                </a:solidFill>
                <a:latin typeface="Arial Narrow" panose="020B0606020202030204" pitchFamily="34" charset="0"/>
                <a:cs typeface="Angsana New"/>
              </a:rPr>
              <a:t> - des ateliers aidants-aidés</a:t>
            </a:r>
            <a:br>
              <a:rPr lang="fr-FR" sz="1400" b="1" dirty="0">
                <a:solidFill>
                  <a:schemeClr val="accent4"/>
                </a:solidFill>
                <a:latin typeface="Arial Narrow" panose="020B0606020202030204" pitchFamily="34" charset="0"/>
                <a:cs typeface="Angsana New"/>
              </a:rPr>
            </a:br>
            <a:r>
              <a:rPr lang="en-US" sz="1400" b="1" dirty="0">
                <a:solidFill>
                  <a:schemeClr val="accent4"/>
                </a:solidFill>
                <a:latin typeface="Arial Narrow" panose="020B0606020202030204" pitchFamily="34" charset="0"/>
                <a:cs typeface="Angsana New"/>
              </a:rPr>
              <a:t> - des </a:t>
            </a:r>
            <a:r>
              <a:rPr lang="en-US" sz="1400" b="1" dirty="0" err="1">
                <a:solidFill>
                  <a:schemeClr val="accent4"/>
                </a:solidFill>
                <a:latin typeface="Arial Narrow" panose="020B0606020202030204" pitchFamily="34" charset="0"/>
                <a:cs typeface="Angsana New"/>
              </a:rPr>
              <a:t>heures</a:t>
            </a:r>
            <a:r>
              <a:rPr lang="en-US" sz="1400" b="1" dirty="0">
                <a:solidFill>
                  <a:schemeClr val="accent4"/>
                </a:solidFill>
                <a:latin typeface="Arial Narrow" panose="020B0606020202030204" pitchFamily="34" charset="0"/>
                <a:cs typeface="Angsana New"/>
              </a:rPr>
              <a:t> de </a:t>
            </a:r>
            <a:r>
              <a:rPr lang="en-US" sz="1400" b="1" dirty="0" err="1">
                <a:solidFill>
                  <a:schemeClr val="accent4"/>
                </a:solidFill>
                <a:latin typeface="Arial Narrow" panose="020B0606020202030204" pitchFamily="34" charset="0"/>
                <a:cs typeface="Angsana New"/>
              </a:rPr>
              <a:t>répit</a:t>
            </a:r>
            <a:r>
              <a:rPr lang="en-US" sz="1400" b="1" dirty="0">
                <a:solidFill>
                  <a:schemeClr val="accent4"/>
                </a:solidFill>
                <a:latin typeface="Arial Narrow" panose="020B0606020202030204" pitchFamily="34" charset="0"/>
                <a:cs typeface="Angsana New"/>
              </a:rPr>
              <a:t> </a:t>
            </a:r>
            <a:br>
              <a:rPr lang="en-US" sz="1400" b="1" dirty="0">
                <a:solidFill>
                  <a:schemeClr val="accent4"/>
                </a:solidFill>
                <a:latin typeface="Arial Narrow" panose="020B0606020202030204" pitchFamily="34" charset="0"/>
                <a:cs typeface="Angsana New"/>
              </a:rPr>
            </a:br>
            <a:r>
              <a:rPr lang="fr-FR" sz="1400" b="1" dirty="0">
                <a:solidFill>
                  <a:schemeClr val="accent4"/>
                </a:solidFill>
                <a:latin typeface="Arial Narrow" panose="020B0606020202030204" pitchFamily="34" charset="0"/>
                <a:ea typeface="+mn-lt"/>
                <a:cs typeface="+mn-lt"/>
              </a:rPr>
              <a:t> - des séances d’esthéticienne</a:t>
            </a:r>
            <a:br>
              <a:rPr lang="en-US" sz="1400" b="1" dirty="0">
                <a:solidFill>
                  <a:schemeClr val="accent4"/>
                </a:solidFill>
                <a:latin typeface="Arial Narrow" panose="020B0606020202030204" pitchFamily="34" charset="0"/>
                <a:cs typeface="Angsana New"/>
              </a:rPr>
            </a:br>
            <a:br>
              <a:rPr lang="en-US" sz="1400" b="1" dirty="0">
                <a:solidFill>
                  <a:schemeClr val="accent4"/>
                </a:solidFill>
                <a:latin typeface="Arial Narrow" panose="020B0606020202030204" pitchFamily="34" charset="0"/>
                <a:cs typeface="Angsana New"/>
              </a:rPr>
            </a:br>
            <a:r>
              <a:rPr lang="fr-FR" sz="1400" b="1" dirty="0">
                <a:solidFill>
                  <a:schemeClr val="accent4"/>
                </a:solidFill>
                <a:latin typeface="Arial Narrow" panose="020B0606020202030204" pitchFamily="34" charset="0"/>
                <a:cs typeface="Angsana New"/>
              </a:rPr>
              <a:t>  Sur inscription, pour plus d'informations nous contacter </a:t>
            </a:r>
            <a:br>
              <a:rPr lang="en-US" sz="1400" b="1" dirty="0">
                <a:solidFill>
                  <a:schemeClr val="accent4"/>
                </a:solidFill>
                <a:latin typeface="Arial Narrow" panose="020B0606020202030204" pitchFamily="34" charset="0"/>
                <a:cs typeface="Angsana New"/>
              </a:rPr>
            </a:br>
            <a:r>
              <a:rPr lang="fr-FR" sz="1400" b="1" dirty="0">
                <a:solidFill>
                  <a:schemeClr val="accent4"/>
                </a:solidFill>
                <a:latin typeface="Arial Narrow" panose="020B0606020202030204" pitchFamily="34" charset="0"/>
                <a:cs typeface="Angsana New"/>
              </a:rPr>
              <a:t>  Par mail : </a:t>
            </a:r>
            <a:r>
              <a:rPr lang="fr-FR" sz="1400" b="1" dirty="0">
                <a:solidFill>
                  <a:schemeClr val="accent4"/>
                </a:solidFill>
                <a:latin typeface="Arial Narrow" panose="020B0606020202030204" pitchFamily="34" charset="0"/>
                <a:cs typeface="Angsana New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plateforme.aidants@icsy.fr</a:t>
            </a:r>
            <a:r>
              <a:rPr lang="fr-FR" sz="1400" b="1" dirty="0">
                <a:solidFill>
                  <a:schemeClr val="accent4"/>
                </a:solidFill>
                <a:latin typeface="Arial Narrow" panose="020B0606020202030204" pitchFamily="34" charset="0"/>
                <a:cs typeface="Angsana New"/>
              </a:rPr>
              <a:t> </a:t>
            </a:r>
            <a:br>
              <a:rPr lang="en-US" sz="1400" b="1" dirty="0">
                <a:solidFill>
                  <a:schemeClr val="accent4"/>
                </a:solidFill>
                <a:latin typeface="Arial Narrow" panose="020B0606020202030204" pitchFamily="34" charset="0"/>
                <a:cs typeface="Angsana New"/>
              </a:rPr>
            </a:br>
            <a:r>
              <a:rPr lang="fr-FR" sz="1400" b="1" dirty="0">
                <a:solidFill>
                  <a:schemeClr val="accent4"/>
                </a:solidFill>
                <a:latin typeface="Arial Narrow" panose="020B0606020202030204" pitchFamily="34" charset="0"/>
                <a:cs typeface="Angsana New"/>
              </a:rPr>
              <a:t>  Par téléphone : 01.61.08.66.61 - 06.07.11.84.47</a:t>
            </a:r>
          </a:p>
          <a:p>
            <a:pPr algn="ctr"/>
            <a:endParaRPr lang="fr-FR" sz="1000" b="1" dirty="0">
              <a:solidFill>
                <a:srgbClr val="002060"/>
              </a:solidFill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E7B99616-188F-4348-AE54-79BA918F42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5265" y="5501017"/>
            <a:ext cx="1713217" cy="10396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8587680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2E2A89C-AF39-4A54-A685-89A95A0D3C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387E019-C122-4420-9E86-9A4E241A8EE6}"/>
              </a:ext>
            </a:extLst>
          </p:cNvPr>
          <p:cNvSpPr txBox="1"/>
          <p:nvPr/>
        </p:nvSpPr>
        <p:spPr>
          <a:xfrm>
            <a:off x="4930588" y="142538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0AF6F49-AFFF-4937-B2F3-7C123A1E5227}"/>
              </a:ext>
            </a:extLst>
          </p:cNvPr>
          <p:cNvSpPr txBox="1"/>
          <p:nvPr/>
        </p:nvSpPr>
        <p:spPr>
          <a:xfrm>
            <a:off x="2326351" y="197254"/>
            <a:ext cx="6889377" cy="61555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3400" b="1" dirty="0">
                <a:solidFill>
                  <a:schemeClr val="accent4"/>
                </a:solidFill>
                <a:latin typeface="Arial Narrow"/>
                <a:cs typeface="Angsana New"/>
              </a:rPr>
              <a:t>Planning du mois d’octobre 2026</a:t>
            </a:r>
            <a:endParaRPr lang="fr-FR" sz="3400" dirty="0">
              <a:solidFill>
                <a:schemeClr val="accent4"/>
              </a:solidFill>
            </a:endParaRP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F4F1357A-9792-49DD-A778-6496F6F386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2163637"/>
              </p:ext>
            </p:extLst>
          </p:nvPr>
        </p:nvGraphicFramePr>
        <p:xfrm>
          <a:off x="233080" y="928029"/>
          <a:ext cx="11725836" cy="5747061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2061885">
                  <a:extLst>
                    <a:ext uri="{9D8B030D-6E8A-4147-A177-3AD203B41FA5}">
                      <a16:colId xmlns:a16="http://schemas.microsoft.com/office/drawing/2014/main" val="3756260191"/>
                    </a:ext>
                  </a:extLst>
                </a:gridCol>
                <a:gridCol w="2537011">
                  <a:extLst>
                    <a:ext uri="{9D8B030D-6E8A-4147-A177-3AD203B41FA5}">
                      <a16:colId xmlns:a16="http://schemas.microsoft.com/office/drawing/2014/main" val="247833561"/>
                    </a:ext>
                  </a:extLst>
                </a:gridCol>
                <a:gridCol w="1954306">
                  <a:extLst>
                    <a:ext uri="{9D8B030D-6E8A-4147-A177-3AD203B41FA5}">
                      <a16:colId xmlns:a16="http://schemas.microsoft.com/office/drawing/2014/main" val="1259198001"/>
                    </a:ext>
                  </a:extLst>
                </a:gridCol>
                <a:gridCol w="1667436">
                  <a:extLst>
                    <a:ext uri="{9D8B030D-6E8A-4147-A177-3AD203B41FA5}">
                      <a16:colId xmlns:a16="http://schemas.microsoft.com/office/drawing/2014/main" val="3979395887"/>
                    </a:ext>
                  </a:extLst>
                </a:gridCol>
                <a:gridCol w="1772050">
                  <a:extLst>
                    <a:ext uri="{9D8B030D-6E8A-4147-A177-3AD203B41FA5}">
                      <a16:colId xmlns:a16="http://schemas.microsoft.com/office/drawing/2014/main" val="4239313352"/>
                    </a:ext>
                  </a:extLst>
                </a:gridCol>
                <a:gridCol w="1733148">
                  <a:extLst>
                    <a:ext uri="{9D8B030D-6E8A-4147-A177-3AD203B41FA5}">
                      <a16:colId xmlns:a16="http://schemas.microsoft.com/office/drawing/2014/main" val="1631036791"/>
                    </a:ext>
                  </a:extLst>
                </a:gridCol>
              </a:tblGrid>
              <a:tr h="220121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b="1" kern="12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Lundi</a:t>
                      </a:r>
                      <a:endParaRPr lang="fr-FR" sz="1400" b="1" kern="120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b="1" kern="12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Mardi</a:t>
                      </a:r>
                      <a:endParaRPr lang="fr-FR" sz="1400" b="1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b="1" kern="12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Mercredi</a:t>
                      </a:r>
                      <a:endParaRPr lang="fr-FR" sz="1400" b="1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b="1" kern="12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Jeudi</a:t>
                      </a:r>
                      <a:endParaRPr lang="fr-FR" sz="1400" b="1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b="1" kern="12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Vendredi</a:t>
                      </a:r>
                      <a:endParaRPr lang="fr-FR" sz="1400" b="1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Samedi</a:t>
                      </a:r>
                      <a:endParaRPr lang="fr-FR" sz="1400" b="1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6921824"/>
                  </a:ext>
                </a:extLst>
              </a:tr>
              <a:tr h="158109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 octobre</a:t>
                      </a:r>
                    </a:p>
                  </a:txBody>
                  <a:tcPr marL="3205" marR="50486" marT="320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 octobre</a:t>
                      </a:r>
                    </a:p>
                  </a:txBody>
                  <a:tcPr marL="3205" marR="50486" marT="320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 octobre</a:t>
                      </a:r>
                    </a:p>
                  </a:txBody>
                  <a:tcPr marL="3205" marR="50486" marT="320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 octobre</a:t>
                      </a:r>
                    </a:p>
                  </a:txBody>
                  <a:tcPr marL="3205" marR="50486" marT="320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 octobre</a:t>
                      </a:r>
                    </a:p>
                  </a:txBody>
                  <a:tcPr marL="3205" marR="50486" marT="320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 octobre</a:t>
                      </a:r>
                    </a:p>
                  </a:txBody>
                  <a:tcPr marL="3205" marR="50486" marT="320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3299258"/>
                  </a:ext>
                </a:extLst>
              </a:tr>
              <a:tr h="899329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000" b="1" u="sng" kern="120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FR" sz="1000" b="1" u="none" kern="12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* </a:t>
                      </a:r>
                      <a:r>
                        <a:rPr lang="fr-FR" sz="1000" b="1" u="sng" kern="12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REFLEXOLOGIE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FR" sz="1000" b="1" kern="12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14h00-15h00-16h00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FR" sz="1000" b="1" kern="12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à la Plateforme des Aidants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FR" sz="1000" b="1" kern="12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à Rambouillet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fr-FR" sz="800" b="1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82292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1" u="sng" strike="noStrike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1" u="sng" strike="noStrike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1" u="sng" strike="noStrike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1" u="sng" strike="noStrike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1" u="none" strike="noStrike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82292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r-FR" sz="1000" b="1" u="none" strike="noStrike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fr-FR" sz="1000" b="1" i="0" u="none" strike="noStrike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82292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800" b="1" u="sng" kern="120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82292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600" b="1" u="sng" kern="120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 b="1" u="sng" kern="12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CAFE DES AIDANTS</a:t>
                      </a:r>
                      <a:endParaRPr lang="fr-FR" sz="1000" b="1" u="sng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 b="1" kern="12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de 14h15 à 15h45</a:t>
                      </a:r>
                      <a:endParaRPr lang="fr-FR" sz="1000" b="1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 b="1" kern="12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Au Best Western de Rambouillet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fr-FR" sz="800" b="1" u="none" kern="120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82292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000" b="1" u="none" strike="noStrike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82292" marR="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5864825"/>
                  </a:ext>
                </a:extLst>
              </a:tr>
              <a:tr h="158109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 octobre</a:t>
                      </a:r>
                    </a:p>
                  </a:txBody>
                  <a:tcPr marL="3205" marR="50486" marT="320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 octobre</a:t>
                      </a:r>
                    </a:p>
                  </a:txBody>
                  <a:tcPr marL="3205" marR="50486" marT="320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 octobre</a:t>
                      </a:r>
                    </a:p>
                  </a:txBody>
                  <a:tcPr marL="3205" marR="50486" marT="320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 octobre</a:t>
                      </a:r>
                    </a:p>
                  </a:txBody>
                  <a:tcPr marL="3205" marR="50486" marT="320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 octobre</a:t>
                      </a:r>
                    </a:p>
                  </a:txBody>
                  <a:tcPr marL="3205" marR="50486" marT="320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 octobre</a:t>
                      </a:r>
                    </a:p>
                  </a:txBody>
                  <a:tcPr marL="3205" marR="50486" marT="320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5838039"/>
                  </a:ext>
                </a:extLst>
              </a:tr>
              <a:tr h="2035556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fr-FR" sz="1000" b="1" u="none" kern="120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FR" sz="1000" b="1" u="none" kern="12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* </a:t>
                      </a:r>
                      <a:r>
                        <a:rPr lang="fr-FR" sz="1000" b="1" u="sng" kern="12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SOPHROLOGIE/YIN YOGA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FR" sz="1000" b="1" kern="12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de 10h30 à 11h30</a:t>
                      </a:r>
                      <a:br>
                        <a:rPr lang="fr-FR" sz="1000" b="1" kern="12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</a:br>
                      <a:r>
                        <a:rPr lang="fr-FR" sz="1000" b="1" kern="12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à la Plateforme des Aidants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FR" sz="1000" b="1" kern="12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 à Rambouillet </a:t>
                      </a:r>
                      <a:endParaRPr lang="fr-FR" sz="1000" b="1" u="none" kern="120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fr-FR" sz="800" b="1" u="none" kern="120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800" b="1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205" marR="50486" marT="320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fr-FR" sz="1000" b="1" u="sng" strike="noStrike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  <a:p>
                      <a:pPr algn="ctr" fontAlgn="t"/>
                      <a:r>
                        <a:rPr lang="fr-FR" sz="1000" b="1" u="sng" strike="noStrike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PETIT DEJEUNER DES AIDANTS </a:t>
                      </a:r>
                    </a:p>
                    <a:p>
                      <a:pPr algn="ctr" fontAlgn="t"/>
                      <a:r>
                        <a:rPr lang="fr-FR" sz="1000" b="1" u="none" strike="noStrike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ayant son proche aidé en établissement/</a:t>
                      </a:r>
                      <a:r>
                        <a:rPr lang="fr-FR" sz="1000" b="1" u="none" strike="noStrike" dirty="0" err="1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Ehpad</a:t>
                      </a:r>
                      <a:endParaRPr lang="fr-FR" sz="1000" b="1" u="none" strike="noStrike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  <a:p>
                      <a:pPr algn="ctr" fontAlgn="t"/>
                      <a:r>
                        <a:rPr lang="fr-FR" sz="1000" b="1" u="none" strike="noStrike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de 10h30 à 12h00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FR" sz="1000" b="1" kern="12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à la Plateforme des Aidants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FR" sz="1000" b="1" kern="12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à Rambouillet</a:t>
                      </a:r>
                      <a:endParaRPr lang="fr-FR" sz="1000" b="1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  <a:p>
                      <a:pPr algn="ctr"/>
                      <a:endParaRPr lang="fr-FR" sz="1000" b="1" i="0" u="sng" strike="noStrike" kern="1200" baseline="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4572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u="sng" kern="12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CONFERENCE SUR LA MALADIE D’ALZHEIMER</a:t>
                      </a:r>
                      <a:r>
                        <a:rPr lang="fr-FR" sz="1000" b="1" kern="12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ctr" defTabSz="4572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kern="12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- De 14h00 à 16h00 </a:t>
                      </a:r>
                    </a:p>
                    <a:p>
                      <a:pPr marL="0" marR="0" lvl="0" indent="0" algn="ctr" defTabSz="4572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kern="12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- De 18h00 à 20h00</a:t>
                      </a:r>
                    </a:p>
                    <a:p>
                      <a:pPr marL="0" marR="0" lvl="0" indent="0" algn="ctr" defTabSz="4572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kern="12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000" b="1" kern="12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à la plateforme des aidants</a:t>
                      </a:r>
                    </a:p>
                    <a:p>
                      <a:pPr marL="0" marR="0" lvl="0" indent="0" algn="ctr" defTabSz="4572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kern="12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à Rambouillet</a:t>
                      </a:r>
                      <a:endParaRPr lang="fr-FR" sz="1000" b="1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  <a:p>
                      <a:pPr algn="ctr" fontAlgn="t"/>
                      <a:endParaRPr lang="fr-FR" sz="800" b="1" u="sng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205" marR="50486" marT="320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1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05" marR="50486" marT="320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fr-FR" sz="800" b="1" u="sng" kern="120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  <a:p>
                      <a:pPr marL="0" marR="0" lvl="0" indent="0" algn="ctr" defTabSz="4572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1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205" marR="50486" marT="320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000" b="1" kern="120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205" marR="50486" marT="320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1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05" marR="50486" marT="320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7027999"/>
                  </a:ext>
                </a:extLst>
              </a:tr>
              <a:tr h="158109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 octobre</a:t>
                      </a:r>
                    </a:p>
                  </a:txBody>
                  <a:tcPr marL="3205" marR="50486" marT="320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 octobre</a:t>
                      </a:r>
                    </a:p>
                  </a:txBody>
                  <a:tcPr marL="3205" marR="50486" marT="320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 octobre</a:t>
                      </a:r>
                    </a:p>
                  </a:txBody>
                  <a:tcPr marL="3205" marR="50486" marT="320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 octobre</a:t>
                      </a:r>
                    </a:p>
                  </a:txBody>
                  <a:tcPr marL="3205" marR="50486" marT="320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 octobre</a:t>
                      </a:r>
                    </a:p>
                  </a:txBody>
                  <a:tcPr marL="3205" marR="50486" marT="320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 octobre</a:t>
                      </a:r>
                    </a:p>
                  </a:txBody>
                  <a:tcPr marL="3205" marR="50486" marT="320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0089546"/>
                  </a:ext>
                </a:extLst>
              </a:tr>
              <a:tr h="899390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600" b="1" u="none" kern="120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 b="1" u="none" kern="12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 * </a:t>
                      </a:r>
                      <a:r>
                        <a:rPr lang="fr-FR" sz="1000" b="1" u="sng" kern="12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MUSICOTHERAPIE</a:t>
                      </a:r>
                    </a:p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 b="1" kern="12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de 14h00 à 15h00 </a:t>
                      </a:r>
                    </a:p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 b="1" kern="12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à la Plateforme des Aidants </a:t>
                      </a:r>
                    </a:p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 b="1" kern="12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à Rambouillet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fr-FR" sz="800" b="1" u="none" kern="120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82292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800" b="1" kern="120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u="sng" strike="noStrike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GROUPE DE PAROLE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u="none" strike="noStrike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de 14h30 à 16h00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u="none" strike="noStrike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à Saint Rémy les Chevreuse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1" kern="120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82292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800" b="1" i="0" u="sng" strike="noStrike" kern="1200" baseline="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sng" strike="noStrike" kern="1200" baseline="0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SPORT BIEN ETRE – INSTANT DE REPIT- RENCONTRES </a:t>
                      </a: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sng" strike="noStrike" kern="1200" baseline="0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De 13h30 à 15h30 </a:t>
                      </a: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baseline="0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au</a:t>
                      </a:r>
                      <a:r>
                        <a:rPr lang="fr-FR" sz="1000" b="1" u="none" strike="noStrike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r>
                        <a:rPr lang="fr-FR" sz="1000" b="1" u="none" kern="12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Perray </a:t>
                      </a:r>
                      <a:r>
                        <a:rPr lang="fr-FR" sz="1000" b="1" kern="12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en Yvelines </a:t>
                      </a:r>
                      <a:endParaRPr lang="fr-FR" sz="1000" b="1" u="none" strike="noStrike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82292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800" b="1" kern="120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FR" sz="1000" b="1" u="none" kern="12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* </a:t>
                      </a:r>
                      <a:r>
                        <a:rPr lang="fr-FR" sz="1000" b="1" u="sng" kern="12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SOPHROLOGIE/YIN YOGA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FR" sz="1000" b="1" kern="12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de 14h30 à 15h30</a:t>
                      </a:r>
                      <a:br>
                        <a:rPr lang="fr-FR" sz="1000" b="1" kern="12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</a:br>
                      <a:r>
                        <a:rPr lang="fr-FR" sz="1000" b="1" kern="12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à la Plateforme des Aidants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FR" sz="1000" b="1" kern="12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 à Rambouillet </a:t>
                      </a:r>
                      <a:endParaRPr lang="fr-FR" sz="1000" b="1" u="none" kern="120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  <a:p>
                      <a:pPr algn="ctr" fontAlgn="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800" b="1" kern="120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82292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fr-FR" sz="800" u="sng" strike="noStrike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FR" sz="1000" b="1" u="none" kern="12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* </a:t>
                      </a:r>
                      <a:r>
                        <a:rPr lang="fr-FR" sz="1000" b="1" u="sng" kern="12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REFLEXOLOGIE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FR" sz="1000" b="1" kern="12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14h00-15h00-16h00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FR" sz="1000" b="1" kern="12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à la Plateforme des Aidants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FR" sz="1000" b="1" kern="12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à Rambouillet</a:t>
                      </a:r>
                      <a:endParaRPr lang="fr-FR" sz="1000" b="1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  <a:p>
                      <a:pPr algn="ctr" fontAlgn="t"/>
                      <a:r>
                        <a:rPr lang="fr-FR" sz="1000" u="sng" strike="noStrike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fr-FR" sz="1000" b="1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82292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1" u="sng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1" i="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05" marR="50486" marT="320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8917949"/>
                  </a:ext>
                </a:extLst>
              </a:tr>
              <a:tr h="155061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 octobre</a:t>
                      </a:r>
                    </a:p>
                  </a:txBody>
                  <a:tcPr marL="82292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 octobre</a:t>
                      </a:r>
                    </a:p>
                  </a:txBody>
                  <a:tcPr marL="82292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 octobre</a:t>
                      </a:r>
                    </a:p>
                  </a:txBody>
                  <a:tcPr marL="82292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 octobre</a:t>
                      </a:r>
                    </a:p>
                  </a:txBody>
                  <a:tcPr marL="82292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 octobre</a:t>
                      </a:r>
                    </a:p>
                  </a:txBody>
                  <a:tcPr marL="82292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 octobre</a:t>
                      </a:r>
                    </a:p>
                  </a:txBody>
                  <a:tcPr marL="82292" marR="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3927542"/>
                  </a:ext>
                </a:extLst>
              </a:tr>
              <a:tr h="808609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fr-FR" sz="1000" b="1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82292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FR" sz="1000" b="1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Arial Narrow" panose="020B0606020202030204" pitchFamily="34" charset="0"/>
                        </a:rPr>
                        <a:t> </a:t>
                      </a:r>
                    </a:p>
                  </a:txBody>
                  <a:tcPr marL="82292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1" u="none" strike="noStrike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82292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000" b="1" u="none" kern="120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 b="1" u="none" kern="12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 * </a:t>
                      </a:r>
                      <a:r>
                        <a:rPr lang="fr-FR" sz="1000" b="1" u="sng" kern="12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MUSICOTHERAPIE</a:t>
                      </a:r>
                    </a:p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 b="1" kern="12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de 14h00 à 15h00 </a:t>
                      </a:r>
                    </a:p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 b="1" kern="12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à la Plateforme des Aidants </a:t>
                      </a:r>
                    </a:p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 b="1" kern="12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à Rambouillet</a:t>
                      </a:r>
                    </a:p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800" b="1" kern="120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82292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fr-FR" sz="800" b="1" u="none" kern="120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FR" sz="1000" b="1" u="none" kern="12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endParaRPr lang="fr-FR" sz="1000" b="1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82292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1" u="sng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u="sng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Arial Narrow" panose="020B0606020202030204" pitchFamily="34" charset="0"/>
                        </a:rPr>
                        <a:t>REPAS THERAPEUTIQUE</a:t>
                      </a:r>
                    </a:p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Arial Narrow" panose="020B0606020202030204" pitchFamily="34" charset="0"/>
                        </a:rPr>
                        <a:t> aidant/aidé de 10h00 à 15h00 </a:t>
                      </a:r>
                    </a:p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Arial Narrow" panose="020B0606020202030204" pitchFamily="34" charset="0"/>
                        </a:rPr>
                        <a:t>au Catalpa à Rambouillet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fr-FR" sz="1000" b="1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82292" marR="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26137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72558741"/>
      </p:ext>
    </p:extLst>
  </p:cSld>
  <p:clrMapOvr>
    <a:masterClrMapping/>
  </p:clrMapOvr>
</p:sld>
</file>

<file path=ppt/theme/theme1.xml><?xml version="1.0" encoding="utf-8"?>
<a:theme xmlns:a="http://schemas.openxmlformats.org/drawingml/2006/main" name="Facette">
  <a:themeElements>
    <a:clrScheme name="Facette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te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t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2822</TotalTime>
  <Words>355</Words>
  <Application>Microsoft Office PowerPoint</Application>
  <PresentationFormat>Grand écran</PresentationFormat>
  <Paragraphs>98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10" baseType="lpstr">
      <vt:lpstr>Angsana New</vt:lpstr>
      <vt:lpstr>Arial</vt:lpstr>
      <vt:lpstr>Arial Narrow</vt:lpstr>
      <vt:lpstr>Calibri</vt:lpstr>
      <vt:lpstr>Times New Roman</vt:lpstr>
      <vt:lpstr>Trebuchet MS</vt:lpstr>
      <vt:lpstr>Wingdings 3</vt:lpstr>
      <vt:lpstr>Facette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Plateforme Aidants</dc:creator>
  <cp:lastModifiedBy>Plateforme Aidants</cp:lastModifiedBy>
  <cp:revision>167</cp:revision>
  <cp:lastPrinted>2026-09-22T14:19:31Z</cp:lastPrinted>
  <dcterms:created xsi:type="dcterms:W3CDTF">2025-02-11T09:30:29Z</dcterms:created>
  <dcterms:modified xsi:type="dcterms:W3CDTF">2026-09-22T14:19:43Z</dcterms:modified>
</cp:coreProperties>
</file>